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359" r:id="rId4"/>
    <p:sldId id="356" r:id="rId5"/>
    <p:sldId id="297" r:id="rId7"/>
    <p:sldId id="278" r:id="rId8"/>
    <p:sldId id="283" r:id="rId9"/>
    <p:sldId id="303" r:id="rId10"/>
    <p:sldId id="284" r:id="rId11"/>
    <p:sldId id="299" r:id="rId12"/>
    <p:sldId id="296" r:id="rId13"/>
    <p:sldId id="307" r:id="rId14"/>
    <p:sldId id="310" r:id="rId15"/>
    <p:sldId id="311" r:id="rId16"/>
    <p:sldId id="308" r:id="rId17"/>
    <p:sldId id="312" r:id="rId18"/>
    <p:sldId id="314" r:id="rId19"/>
    <p:sldId id="288" r:id="rId20"/>
    <p:sldId id="313" r:id="rId21"/>
    <p:sldId id="290" r:id="rId22"/>
    <p:sldId id="291" r:id="rId23"/>
    <p:sldId id="287" r:id="rId24"/>
    <p:sldId id="1102" r:id="rId25"/>
    <p:sldId id="1098" r:id="rId26"/>
    <p:sldId id="1103" r:id="rId27"/>
  </p:sldIdLst>
  <p:sldSz cx="9144000" cy="5145405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3"/>
    <p:restoredTop sz="98443"/>
  </p:normalViewPr>
  <p:slideViewPr>
    <p:cSldViewPr showGuides="1">
      <p:cViewPr varScale="1">
        <p:scale>
          <a:sx n="146" d="100"/>
          <a:sy n="146" d="100"/>
        </p:scale>
        <p:origin x="696" y="108"/>
      </p:cViewPr>
      <p:guideLst>
        <p:guide orient="horz" pos="3117"/>
        <p:guide pos="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C0629-EA03-4BB3-82CA-22FC21D1A78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360045" marR="0" lvl="0" indent="-355600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Учебные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45" marR="0" lvl="0" indent="-355600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Фирма «1С» имеет опыт сотрудничества с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России, ведущими книжными издательствами России, другими разработчиками ресурсов и платформ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45" marR="0" lvl="0" indent="-355600" algn="just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Всего реализовано более 5 млн. копий компьютерных образовательных программ «1С». Разработки «1С» отмечены Премиями Правительства России в области науки и техники и в области образования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marL="228600" lvl="0" indent="-228600">
              <a:buFontTx/>
              <a:buAutoNum type="arabicPeriod"/>
            </a:pPr>
            <a:endParaRPr lang="ru-RU" altLang="ru-RU" dirty="0"/>
          </a:p>
        </p:txBody>
      </p:sp>
      <p:sp>
        <p:nvSpPr>
          <p:cNvPr id="3174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marL="228600" lvl="0" indent="-228600">
              <a:buFontTx/>
              <a:buAutoNum type="arabicPeriod"/>
            </a:pPr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marL="228600" lvl="0" indent="-228600">
              <a:buFontTx/>
              <a:buAutoNum type="arabicPeriod"/>
            </a:pPr>
            <a:endParaRPr lang="ru-RU" altLang="ru-RU" dirty="0"/>
          </a:p>
        </p:txBody>
      </p:sp>
      <p:sp>
        <p:nvSpPr>
          <p:cNvPr id="3584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marL="228600" lvl="0" indent="-228600">
              <a:buFontTx/>
              <a:buAutoNum type="arabicPeriod"/>
            </a:pPr>
            <a:endParaRPr lang="ru-RU" altLang="ru-RU" dirty="0"/>
          </a:p>
        </p:txBody>
      </p:sp>
      <p:sp>
        <p:nvSpPr>
          <p:cNvPr id="378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marL="228600" lvl="0" indent="-228600">
              <a:buFontTx/>
              <a:buAutoNum type="arabicPeriod"/>
            </a:pPr>
            <a:endParaRPr lang="ru-RU" altLang="ru-RU" dirty="0"/>
          </a:p>
        </p:txBody>
      </p:sp>
      <p:sp>
        <p:nvSpPr>
          <p:cNvPr id="3994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ru-RU" altLang="ru-RU" dirty="0"/>
              <a:t>Общее пространсиво</a:t>
            </a:r>
            <a:endParaRPr lang="ru-RU" altLang="ru-RU" dirty="0"/>
          </a:p>
          <a:p>
            <a:pPr lvl="0"/>
            <a:r>
              <a:rPr lang="ru-RU" altLang="ru-RU" dirty="0"/>
              <a:t>Для несуществующих дисципоин</a:t>
            </a:r>
            <a:endParaRPr lang="ru-RU" altLang="ru-RU" dirty="0"/>
          </a:p>
          <a:p>
            <a:pPr lvl="0"/>
            <a:r>
              <a:rPr lang="ru-RU" altLang="ru-RU" dirty="0"/>
              <a:t>Для перезачетов</a:t>
            </a:r>
            <a:endParaRPr lang="ru-RU" altLang="ru-RU" dirty="0"/>
          </a:p>
          <a:p>
            <a:pPr lvl="0"/>
            <a:r>
              <a:rPr lang="ru-RU" altLang="ru-RU" dirty="0"/>
              <a:t>Вариации</a:t>
            </a:r>
            <a:endParaRPr lang="ru-RU" altLang="ru-RU" dirty="0"/>
          </a:p>
        </p:txBody>
      </p:sp>
      <p:sp>
        <p:nvSpPr>
          <p:cNvPr id="4198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ru-RU" altLang="ru-RU" dirty="0"/>
              <a:t>Общее пространсиво</a:t>
            </a:r>
            <a:endParaRPr lang="ru-RU" altLang="ru-RU" dirty="0"/>
          </a:p>
          <a:p>
            <a:pPr lvl="0"/>
            <a:r>
              <a:rPr lang="ru-RU" altLang="ru-RU" dirty="0"/>
              <a:t>Для несуществующих дисципоин</a:t>
            </a:r>
            <a:endParaRPr lang="ru-RU" altLang="ru-RU" dirty="0"/>
          </a:p>
          <a:p>
            <a:pPr lvl="0"/>
            <a:r>
              <a:rPr lang="ru-RU" altLang="ru-RU" dirty="0"/>
              <a:t>Для перезачетов</a:t>
            </a:r>
            <a:endParaRPr lang="ru-RU" altLang="ru-RU" dirty="0"/>
          </a:p>
          <a:p>
            <a:pPr lvl="0"/>
            <a:r>
              <a:rPr lang="ru-RU" altLang="ru-RU" dirty="0"/>
              <a:t>Вариации</a:t>
            </a:r>
            <a:endParaRPr lang="ru-RU" altLang="ru-RU" dirty="0"/>
          </a:p>
        </p:txBody>
      </p:sp>
      <p:sp>
        <p:nvSpPr>
          <p:cNvPr id="4403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ru-RU" altLang="ru-RU" dirty="0"/>
              <a:t>Общее пространство</a:t>
            </a:r>
            <a:endParaRPr lang="ru-RU" altLang="ru-RU" dirty="0"/>
          </a:p>
          <a:p>
            <a:pPr lvl="0"/>
            <a:r>
              <a:rPr lang="ru-RU" altLang="ru-RU" dirty="0"/>
              <a:t>Для несуществующих дисципоин</a:t>
            </a:r>
            <a:endParaRPr lang="ru-RU" altLang="ru-RU" dirty="0"/>
          </a:p>
          <a:p>
            <a:pPr lvl="0"/>
            <a:r>
              <a:rPr lang="ru-RU" altLang="ru-RU" dirty="0"/>
              <a:t>Для перезачетов</a:t>
            </a:r>
            <a:endParaRPr lang="ru-RU" altLang="ru-RU" dirty="0"/>
          </a:p>
          <a:p>
            <a:pPr lvl="0"/>
            <a:r>
              <a:rPr lang="ru-RU" altLang="ru-RU" dirty="0"/>
              <a:t>Вариации</a:t>
            </a:r>
            <a:endParaRPr lang="ru-RU" altLang="ru-RU" dirty="0"/>
          </a:p>
        </p:txBody>
      </p:sp>
      <p:sp>
        <p:nvSpPr>
          <p:cNvPr id="4608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ru-RU" altLang="ru-RU" dirty="0"/>
          </a:p>
        </p:txBody>
      </p:sp>
      <p:sp>
        <p:nvSpPr>
          <p:cNvPr id="4813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ru-RU" altLang="ru-RU" dirty="0"/>
          </a:p>
        </p:txBody>
      </p:sp>
      <p:sp>
        <p:nvSpPr>
          <p:cNvPr id="5018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ru-RU" altLang="ru-RU" dirty="0"/>
              <a:t>Представленным выше критериям удовлетворяет система «1С:Образование»</a:t>
            </a:r>
            <a:endParaRPr lang="ru-RU" altLang="ru-RU" dirty="0"/>
          </a:p>
        </p:txBody>
      </p:sp>
      <p:sp>
        <p:nvSpPr>
          <p:cNvPr id="1536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ru-RU" altLang="ru-RU" dirty="0"/>
              <a:t>Подключиться к системе очень просто – достаточно подать заявку через сайт, </a:t>
            </a:r>
            <a:r>
              <a:rPr lang="en-US" altLang="ru-RU" dirty="0"/>
              <a:t>qr</a:t>
            </a:r>
            <a:r>
              <a:rPr lang="ru-RU" altLang="ru-RU" dirty="0"/>
              <a:t>-код на слайде.</a:t>
            </a:r>
            <a:endParaRPr lang="ru-RU" altLang="ru-RU" dirty="0"/>
          </a:p>
        </p:txBody>
      </p:sp>
      <p:sp>
        <p:nvSpPr>
          <p:cNvPr id="5222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ru-RU" altLang="ru-RU" dirty="0"/>
              <a:t>Я веду широкий спектр  предметов  общеобразовательного цикла и дисциплин  учебного плана творческих специальностей: естествознание, математика, информатика, география, астрономия, основы менеджмента, основы культурологии и прочее. В моем распоряжении лишь/зато компьютерный класс с выходом в Internet.</a:t>
            </a:r>
            <a:endParaRPr lang="ru-RU" altLang="ru-RU" dirty="0"/>
          </a:p>
          <a:p>
            <a:pPr lvl="0"/>
            <a:r>
              <a:rPr lang="ru-RU" altLang="ru-RU" dirty="0"/>
              <a:t>Из-за небольшой продолжительности курса занятия носят, как правило, обзорный характер, и для их проведения мне приходится выбирать учебный материал, что называется, «без формул». Такой материал я с 2013 года искала и находила в сети интернете: сегодня существует огромное количество образовательных ресурсов самых разных типов, комплектности, простоты и доступности, однако у этих материалов есть ряд существенных недостатков:  -.</a:t>
            </a:r>
            <a:endParaRPr lang="ru-RU" altLang="ru-RU" dirty="0"/>
          </a:p>
          <a:p>
            <a:pPr lvl="0"/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ru-RU" altLang="ru-RU" dirty="0"/>
              <a:t>. В несколько минут мы освоили работу в Атласе. Выбор животного -«предка», выбор дальнего «потомка» и запуск  маршрута- ролика, который рассказывает и показывает, как же один эволюционировал в другой. Все оценили, что звучит именно тот текст, который написан в ролике. То есть  студентам  за разными ПК можно давать задание построить разные маршруты, и они не будут мешать друг другу.</a:t>
            </a:r>
            <a:endParaRPr lang="ru-RU" altLang="ru-RU" dirty="0"/>
          </a:p>
          <a:p>
            <a:pPr lvl="0"/>
            <a:r>
              <a:rPr lang="ru-RU" altLang="ru-RU" dirty="0"/>
              <a:t>В самом ролике, </a:t>
            </a:r>
            <a:endParaRPr lang="ru-RU" altLang="ru-RU" dirty="0"/>
          </a:p>
          <a:p>
            <a:pPr lvl="0"/>
            <a:r>
              <a:rPr lang="ru-RU" altLang="ru-RU" dirty="0"/>
              <a:t>с одной  стороны, показывают, в какое время жили изучаемые звери, какие у них происходили эволюционные изменения. При этом «бежит» по маршруту маленький указатель, чтобы было понятно, о ком идет речь,</a:t>
            </a:r>
            <a:endParaRPr lang="ru-RU" altLang="ru-RU" dirty="0"/>
          </a:p>
          <a:p>
            <a:pPr lvl="0"/>
            <a:r>
              <a:rPr lang="ru-RU" altLang="ru-RU" dirty="0"/>
              <a:t>с другой стороны, не про всех животных, которые встречаются «по пути», говорится в ролике.</a:t>
            </a:r>
            <a:endParaRPr lang="ru-RU" altLang="ru-RU" dirty="0"/>
          </a:p>
          <a:p>
            <a:pPr lvl="0"/>
            <a:endParaRPr lang="ru-RU" alt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ru-RU" altLang="ru-RU" dirty="0"/>
          </a:p>
        </p:txBody>
      </p:sp>
      <p:sp>
        <p:nvSpPr>
          <p:cNvPr id="235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lang="ru-RU" altLang="ru-RU" dirty="0"/>
              <a:t>Кроме готовых цифровых учебных материалов, в системе есть возможность создавать такие материалы самостоятельно, что позволяет педагогу перевести авторские методические наработки в цифровой формат.</a:t>
            </a:r>
            <a:endParaRPr lang="ru-RU" altLang="ru-RU" dirty="0"/>
          </a:p>
          <a:p>
            <a:pPr lvl="0">
              <a:buFont typeface="Wingdings" panose="05000000000000000000" pitchFamily="2" charset="2"/>
              <a:buChar char="•"/>
            </a:pPr>
            <a:r>
              <a:rPr lang="ru-RU" altLang="ru-RU" dirty="0"/>
              <a:t>Разработчики не скрывают  широкого спектра возможностей по созданию. И если для создания информационных материалов возможностей поменьше, чем в Библиотеке, то вопросы для тестов - ВСЕХ возможных Десяти типов, вплоть для произвольного ответа, который проверяется преподавателем, а не системой.</a:t>
            </a:r>
            <a:endParaRPr lang="ru-RU" altLang="ru-RU" dirty="0"/>
          </a:p>
          <a:p>
            <a:pPr lvl="0">
              <a:buFont typeface="Wingdings" panose="05000000000000000000" pitchFamily="2" charset="2"/>
              <a:buChar char="•"/>
            </a:pPr>
            <a:r>
              <a:rPr lang="ru-RU" altLang="ru-RU" dirty="0"/>
              <a:t>Но «дьявол» кроется в деталях, которые можно выяснить только активной работе  множества пользователей с инструментом.</a:t>
            </a:r>
            <a:endParaRPr lang="ru-RU" altLang="ru-RU" dirty="0"/>
          </a:p>
          <a:p>
            <a:pPr lvl="0"/>
            <a:endParaRPr lang="ru-RU" altLang="ru-RU" dirty="0"/>
          </a:p>
          <a:p>
            <a:pPr lvl="0"/>
            <a:endParaRPr lang="ru-RU" altLang="ru-RU" dirty="0"/>
          </a:p>
        </p:txBody>
      </p:sp>
      <p:sp>
        <p:nvSpPr>
          <p:cNvPr id="2560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marL="228600" lvl="0" indent="-228600">
              <a:buFontTx/>
              <a:buAutoNum type="arabicPeriod"/>
            </a:pPr>
            <a:endParaRPr lang="ru-RU" altLang="ru-RU" dirty="0"/>
          </a:p>
        </p:txBody>
      </p:sp>
      <p:sp>
        <p:nvSpPr>
          <p:cNvPr id="2765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marL="228600" lvl="0" indent="-228600">
              <a:buFontTx/>
              <a:buAutoNum type="arabicPeriod"/>
            </a:pPr>
            <a:endParaRPr lang="ru-RU" altLang="ru-RU" dirty="0"/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85113" y="4156075"/>
            <a:ext cx="1077913" cy="739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.01.202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.202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979613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p>
            <a:pPr lvl="0" eaLnBrk="1" hangingPunct="1">
              <a:buNone/>
            </a:pPr>
            <a:r>
              <a:rPr lang="" altLang="x-none" sz="1600" b="1" dirty="0">
                <a:solidFill>
                  <a:srgbClr val="404040"/>
                </a:solidFill>
                <a:latin typeface="Arial" panose="020B0604020202020204" pitchFamily="34" charset="0"/>
              </a:rPr>
              <a:t>XXIV </a:t>
            </a:r>
            <a: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  <a:t>международная научно-практическая конференция </a:t>
            </a:r>
            <a:b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  <a:t>НОВЫЕ ИНФОРМАЦИОННЫЕ ТЕХНОЛОГИИ В ОБРАЗОВАНИИ </a:t>
            </a:r>
            <a:endParaRPr lang="ru-RU" altLang="ru-RU" sz="1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055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334963"/>
            <a:ext cx="576263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9137650" cy="5145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738465"/>
            <a:ext cx="7200900" cy="369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250825" y="4751388"/>
            <a:ext cx="2160588" cy="152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spAutoFit/>
          </a:bodyPr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EF3F23-9586-4C86-A108-BE2851FB66B4}" type="datetime1"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2411413" y="4660900"/>
            <a:ext cx="59055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p>
            <a:pPr algn="r" eaLnBrk="1" hangingPunct="1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30416"/>
            <a:ext cx="7886700" cy="69249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250825" y="4751388"/>
            <a:ext cx="2160588" cy="152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spAutoFit/>
          </a:bodyPr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BACC8B-5C11-4795-AADB-C0AE776D3F1B}" type="datetime1"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411413" y="4660900"/>
            <a:ext cx="59055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p>
            <a:pPr algn="r" eaLnBrk="1" hangingPunct="1">
              <a:buNone/>
            </a:pPr>
            <a:fld id="{9A0DB2DC-4C9A-4742-B13C-FB6460FD3503}" type="slidenum">
              <a:rPr lang="ru-RU" dirty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79613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p>
            <a:pPr lvl="0" eaLnBrk="1" hangingPunct="1">
              <a:buNone/>
            </a:pPr>
            <a:r>
              <a:rPr lang="" altLang="x-none" sz="1600" b="1" dirty="0">
                <a:solidFill>
                  <a:srgbClr val="404040"/>
                </a:solidFill>
                <a:latin typeface="Arial" panose="020B0604020202020204" pitchFamily="34" charset="0"/>
              </a:rPr>
              <a:t>XXIV </a:t>
            </a:r>
            <a: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  <a:t>международная научно-практическая конференция </a:t>
            </a:r>
            <a:b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  <a:t>НОВЫЕ ИНФОРМАЦИОННЫЕ ТЕХНОЛОГИИ В ОБРАЗОВАНИИ </a:t>
            </a:r>
            <a:endParaRPr lang="ru-RU" altLang="ru-RU" sz="1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3078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334963"/>
            <a:ext cx="576263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885113" y="4156075"/>
            <a:ext cx="1077913" cy="739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30.01.2024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31.01.2024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79613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p>
            <a:pPr lvl="0" eaLnBrk="1" hangingPunct="1">
              <a:buNone/>
            </a:pPr>
            <a:r>
              <a:rPr lang="" altLang="x-none" sz="1600" b="1" dirty="0">
                <a:solidFill>
                  <a:srgbClr val="404040"/>
                </a:solidFill>
                <a:latin typeface="Arial" panose="020B0604020202020204" pitchFamily="34" charset="0"/>
              </a:rPr>
              <a:t>XXIV </a:t>
            </a:r>
            <a: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  <a:t>международная научно-практическая конференция </a:t>
            </a:r>
            <a:b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  <a:t>НОВЫЕ ИНФОРМАЦИОННЫЕ ТЕХНОЛОГИИ В ОБРАЗОВАНИИ </a:t>
            </a:r>
            <a:endParaRPr lang="ru-RU" altLang="ru-RU" sz="1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4102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334963"/>
            <a:ext cx="576263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885113" y="4156075"/>
            <a:ext cx="1077913" cy="739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.01.202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.202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79613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p>
            <a:pPr lvl="0" eaLnBrk="1" hangingPunct="1">
              <a:buNone/>
            </a:pPr>
            <a:r>
              <a:rPr lang="" altLang="x-none" sz="1600" b="1" dirty="0">
                <a:solidFill>
                  <a:srgbClr val="404040"/>
                </a:solidFill>
                <a:latin typeface="Arial" panose="020B0604020202020204" pitchFamily="34" charset="0"/>
              </a:rPr>
              <a:t>XXIV </a:t>
            </a:r>
            <a: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  <a:t>международная научно-практическая конференция </a:t>
            </a:r>
            <a:b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</a:br>
            <a:r>
              <a:rPr sz="1600" b="1" dirty="0">
                <a:solidFill>
                  <a:srgbClr val="404040"/>
                </a:solidFill>
                <a:latin typeface="Arial" panose="020B0604020202020204" pitchFamily="34" charset="0"/>
              </a:rPr>
              <a:t>НОВЫЕ ИНФОРМАЦИОННЫЕ ТЕХНОЛОГИИ В ОБРАЗОВАНИИ </a:t>
            </a:r>
            <a:endParaRPr lang="ru-RU" altLang="ru-RU" sz="1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400" y="334963"/>
            <a:ext cx="576263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885113" y="4156075"/>
            <a:ext cx="1077913" cy="739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.01.202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b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.0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.202</a:t>
            </a:r>
            <a:r>
              <a:rPr kumimoji="0" lang="en-US" alt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</p:spPr>
        <p:txBody>
          <a:bodyPr/>
          <a:lstStyle>
            <a:lvl1pPr>
              <a:defRPr baseline="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>
              <a:buClr>
                <a:srgbClr val="F1AF00"/>
              </a:buClr>
              <a:defRPr/>
            </a:lvl1pPr>
            <a:lvl2pPr>
              <a:buClr>
                <a:srgbClr val="F1AF00"/>
              </a:buClr>
              <a:defRPr/>
            </a:lvl2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1A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6" y="1879600"/>
            <a:ext cx="4248150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4264024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1A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1879600"/>
            <a:ext cx="4264025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20000" y="340296"/>
            <a:ext cx="6913174" cy="369332"/>
          </a:xfrm>
        </p:spPr>
        <p:txBody>
          <a:bodyPr/>
          <a:lstStyle>
            <a:lvl1pPr>
              <a:defRPr baseline="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8820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0000" y="340296"/>
            <a:ext cx="6886188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8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476375" y="0"/>
            <a:ext cx="7200900" cy="1846263"/>
          </a:xfrm>
          <a:prstGeom prst="rect">
            <a:avLst/>
          </a:prstGeom>
          <a:noFill/>
          <a:ln w="9525">
            <a:noFill/>
          </a:ln>
        </p:spPr>
        <p:txBody>
          <a:bodyPr lIns="54000" tIns="0" rIns="54000" bIns="0" anchor="ctr" anchorCtr="0">
            <a:spAutoFit/>
          </a:bodyPr>
          <a:p>
            <a:pPr lvl="0"/>
            <a:r>
              <a:rPr lang="ru-RU" altLang="ru-RU" dirty="0"/>
              <a:t>Инструментарий облачной системы </a:t>
            </a:r>
            <a:br>
              <a:rPr lang="ru-RU" altLang="ru-RU" dirty="0"/>
            </a:br>
            <a:r>
              <a:rPr lang="ru-RU" altLang="ru-RU" dirty="0"/>
              <a:t>«1С: Образование» </a:t>
            </a:r>
            <a:br>
              <a:rPr lang="ru-RU" altLang="ru-RU" dirty="0"/>
            </a:br>
            <a:r>
              <a:rPr lang="ru-RU" altLang="ru-RU" dirty="0"/>
              <a:t>для создания собственных ресурсов </a:t>
            </a:r>
            <a:br>
              <a:rPr lang="ru-RU" altLang="ru-RU" dirty="0"/>
            </a:br>
            <a:r>
              <a:rPr lang="ru-RU" altLang="ru-RU" dirty="0"/>
              <a:t>студентами творческих специальностей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027" name="Rectangle 7"/>
          <p:cNvSpPr>
            <a:spLocks noGrp="1"/>
          </p:cNvSpPr>
          <p:nvPr>
            <p:ph type="body" idx="1"/>
          </p:nvPr>
        </p:nvSpPr>
        <p:spPr>
          <a:xfrm>
            <a:off x="1258888" y="1625600"/>
            <a:ext cx="7418387" cy="29337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ru-RU" altLang="ru-RU" dirty="0"/>
          </a:p>
          <a:p>
            <a:pPr lvl="0"/>
            <a:r>
              <a:rPr lang="en-US" altLang="ru-RU" dirty="0"/>
              <a:t>1C opportunities: instrument for independent work</a:t>
            </a:r>
            <a:r>
              <a:rPr lang="ru-RU" altLang="ru-RU" dirty="0"/>
              <a:t> </a:t>
            </a:r>
            <a:r>
              <a:rPr lang="en-US" altLang="ru-RU" dirty="0"/>
              <a:t>of students of creative specialties</a:t>
            </a:r>
            <a:r>
              <a:rPr lang="ru-RU" altLang="ru-RU" dirty="0"/>
              <a:t> </a:t>
            </a:r>
            <a:endParaRPr lang="en-US" altLang="ru-RU" dirty="0"/>
          </a:p>
          <a:p>
            <a:pPr lvl="1"/>
            <a:endParaRPr lang="ru-RU" altLang="ru-RU" dirty="0"/>
          </a:p>
          <a:p>
            <a:pPr lvl="1"/>
            <a:r>
              <a:rPr lang="ru-RU" altLang="ru-RU" dirty="0"/>
              <a:t>Ежова Н.М. </a:t>
            </a:r>
            <a:endParaRPr lang="ru-RU" altLang="ru-RU" dirty="0"/>
          </a:p>
          <a:p>
            <a:pPr lvl="1"/>
            <a:r>
              <a:rPr lang="ru-RU" altLang="ru-RU" dirty="0"/>
              <a:t>к.п.н. доцент </a:t>
            </a:r>
            <a:endParaRPr lang="ru-RU" altLang="ru-RU" dirty="0"/>
          </a:p>
          <a:p>
            <a:pPr lvl="1"/>
            <a:r>
              <a:rPr lang="ru-RU" altLang="ru-RU" dirty="0"/>
              <a:t>преподаватель Мурманского колледжа искусств</a:t>
            </a:r>
            <a:endParaRPr lang="ru-RU" altLang="ru-RU" dirty="0"/>
          </a:p>
          <a:p>
            <a:pPr lvl="1"/>
            <a:r>
              <a:rPr lang="ru-RU" altLang="ru-RU" dirty="0"/>
              <a:t>naegova@yandex.ru</a:t>
            </a:r>
            <a:endParaRPr lang="ru-RU" altLang="ru-RU" dirty="0"/>
          </a:p>
          <a:p>
            <a:pPr lvl="2"/>
            <a:r>
              <a:rPr lang="en-US" altLang="ru-RU" dirty="0"/>
              <a:t>Nataliia Ezhova</a:t>
            </a:r>
            <a:r>
              <a:rPr lang="ru-RU" altLang="ru-RU" dirty="0"/>
              <a:t> </a:t>
            </a:r>
            <a:r>
              <a:rPr lang="en-US" altLang="ru-RU" dirty="0"/>
              <a:t>Murmansk College of Art </a:t>
            </a:r>
            <a:endParaRPr lang="en-US" altLang="ru-RU" dirty="0"/>
          </a:p>
          <a:p>
            <a:pPr lvl="2"/>
            <a:endParaRPr lang="ru-RU" altLang="ru-RU" dirty="0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>
            <a:lvl1pPr>
              <a:defRPr sz="1000" b="1">
                <a:solidFill>
                  <a:srgbClr val="7F7F7F"/>
                </a:solidFill>
              </a:defRPr>
            </a:lvl1pPr>
          </a:lstStyle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31 января – 01 февраля 2023 года </a:t>
            </a:r>
            <a:endParaRPr lang="ru-RU" altLang="ru-RU" sz="10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ctr">
              <a:defRPr sz="800" b="1">
                <a:solidFill>
                  <a:srgbClr val="7F7F7F"/>
                </a:solidFill>
              </a:defRPr>
            </a:lvl1pPr>
          </a:lstStyle>
          <a:p>
            <a:pPr lvl="0" eaLnBrk="1" hangingPunct="1">
              <a:buNone/>
            </a:pPr>
            <a:r>
              <a:rPr lang="ru-RU" altLang="ru-RU" dirty="0">
                <a:latin typeface="Arial" panose="020B0604020202020204" pitchFamily="34" charset="0"/>
              </a:rPr>
              <a:t>XX</a:t>
            </a:r>
            <a:r>
              <a:rPr lang="en-US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I международная научно-практическая конференция</a:t>
            </a:r>
            <a:b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</a:br>
            <a:r>
              <a:rPr lang="ru-RU" altLang="ru-RU" sz="900" b="1" dirty="0">
                <a:solidFill>
                  <a:srgbClr val="7F7F7F"/>
                </a:solidFill>
                <a:latin typeface="Arial" panose="020B0604020202020204" pitchFamily="34" charset="0"/>
              </a:rPr>
              <a:t>НОВЫЕ ИНФОРМАЦИОННЫЕ ТЕХНОЛОГИИ В ОБРАЗОВАНИИ</a:t>
            </a:r>
            <a:r>
              <a:rPr lang="ru-RU" altLang="ru-RU" sz="800" b="1" dirty="0">
                <a:solidFill>
                  <a:srgbClr val="7F7F7F"/>
                </a:solidFill>
                <a:latin typeface="Arial" panose="020B0604020202020204" pitchFamily="34" charset="0"/>
              </a:rPr>
              <a:t> </a:t>
            </a:r>
            <a:endParaRPr lang="ru-RU" altLang="ru-RU" sz="8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z="1000" b="1">
                <a:solidFill>
                  <a:srgbClr val="7F7F7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31" name="Line 16"/>
          <p:cNvSpPr/>
          <p:nvPr userDrawn="1"/>
        </p:nvSpPr>
        <p:spPr>
          <a:xfrm>
            <a:off x="250825" y="4589463"/>
            <a:ext cx="8642350" cy="0"/>
          </a:xfrm>
          <a:prstGeom prst="line">
            <a:avLst/>
          </a:prstGeom>
          <a:ln w="9525" cap="flat" cmpd="sng">
            <a:solidFill>
              <a:srgbClr val="F1AF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32" name="Рисунок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388" y="233363"/>
            <a:ext cx="863600" cy="57626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1A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ctr" rtl="0" eaLnBrk="0" fontAlgn="base" hangingPunct="0">
        <a:spcBef>
          <a:spcPct val="35000"/>
        </a:spcBef>
        <a:spcAft>
          <a:spcPct val="0"/>
        </a:spcAft>
        <a:buClr>
          <a:srgbClr val="F1AF00"/>
        </a:buClr>
        <a:buFont typeface="Wingdings" panose="05000000000000000000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1AF00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196850" algn="r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00" indent="-2286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hyperlink" Target="https://obrazovanie.1c.ru/" TargetMode="External"/><Relationship Id="rId4" Type="http://schemas.openxmlformats.org/officeDocument/2006/relationships/image" Target="../media/image9.png"/><Relationship Id="rId3" Type="http://schemas.openxmlformats.org/officeDocument/2006/relationships/hyperlink" Target="https://catalog.arppsoft.ru/product/6194497" TargetMode="External"/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hyperlink" Target="https://edu.asi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hyperlink" Target="https://obrazovanie.1c.ru/oko/register/" TargetMode="Externa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42.png"/><Relationship Id="rId3" Type="http://schemas.openxmlformats.org/officeDocument/2006/relationships/hyperlink" Target="https://vk.com/obrazovanie1c" TargetMode="Externa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hyperlink" Target="https://t.me/Edu_discussion" TargetMode="External"/><Relationship Id="rId4" Type="http://schemas.openxmlformats.org/officeDocument/2006/relationships/hyperlink" Target="https://rutube.ru/channel/26121825/" TargetMode="External"/><Relationship Id="rId3" Type="http://schemas.openxmlformats.org/officeDocument/2006/relationships/hyperlink" Target="https://vk.com/obrazovanie1c" TargetMode="External"/><Relationship Id="rId2" Type="http://schemas.openxmlformats.org/officeDocument/2006/relationships/hyperlink" Target="http://obrazovanie.1c.ru/education/cloud/" TargetMode="External"/><Relationship Id="rId1" Type="http://schemas.openxmlformats.org/officeDocument/2006/relationships/hyperlink" Target="mailto:obr@1c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436563" y="1163638"/>
            <a:ext cx="4589463" cy="506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Futura PT Book"/>
              </a:rPr>
              <a:t>Особенности использования инструментария </a:t>
            </a:r>
            <a:endParaRPr lang="ru-RU" altLang="ru-RU" sz="2800" b="1" dirty="0">
              <a:latin typeface="Futura PT Book"/>
            </a:endParaRPr>
          </a:p>
          <a:p>
            <a:pPr marL="0" lvl="0" indent="0"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Futura PT Book"/>
              </a:rPr>
              <a:t>«1С:Образование» </a:t>
            </a:r>
            <a:endParaRPr lang="ru-RU" altLang="ru-RU" sz="2800" b="1" dirty="0">
              <a:latin typeface="Futura PT Book"/>
            </a:endParaRPr>
          </a:p>
          <a:p>
            <a:pPr marL="0" lvl="0" indent="0" algn="l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Futura PT Book"/>
              </a:rPr>
              <a:t>для индивидуализации работы студентов</a:t>
            </a:r>
            <a:endParaRPr lang="ru-RU" altLang="ru-RU" sz="2800" dirty="0">
              <a:latin typeface="Futura PT Demi" charset="-52"/>
            </a:endParaRPr>
          </a:p>
        </p:txBody>
      </p:sp>
      <p:sp>
        <p:nvSpPr>
          <p:cNvPr id="10243" name="Прямоугольник 8"/>
          <p:cNvSpPr/>
          <p:nvPr/>
        </p:nvSpPr>
        <p:spPr>
          <a:xfrm>
            <a:off x="488950" y="2897188"/>
            <a:ext cx="269875" cy="33337"/>
          </a:xfrm>
          <a:prstGeom prst="rect">
            <a:avLst/>
          </a:prstGeom>
          <a:solidFill>
            <a:srgbClr val="FF0000"/>
          </a:solidFill>
          <a:ln w="44450">
            <a:noFill/>
          </a:ln>
        </p:spPr>
        <p:txBody>
          <a:bodyPr anchor="ctr" anchorCtr="0"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1500" dirty="0"/>
          </a:p>
        </p:txBody>
      </p:sp>
      <p:sp>
        <p:nvSpPr>
          <p:cNvPr id="10244" name="TextBox 9"/>
          <p:cNvSpPr txBox="1"/>
          <p:nvPr/>
        </p:nvSpPr>
        <p:spPr>
          <a:xfrm>
            <a:off x="493713" y="4013200"/>
            <a:ext cx="4506912" cy="433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buNone/>
            </a:pPr>
            <a:r>
              <a:rPr lang="ru-RU" altLang="ru-RU" sz="1200" b="1" dirty="0">
                <a:latin typeface="Futura PT Demi" charset="-52"/>
              </a:rPr>
              <a:t>Ежова Наталия Михайловна, к.п.н., доцент</a:t>
            </a:r>
            <a:endParaRPr lang="ru-RU" altLang="ru-RU" sz="1200" b="1" dirty="0">
              <a:latin typeface="Futura PT Demi" charset="-52"/>
            </a:endParaRPr>
          </a:p>
          <a:p>
            <a:pPr marL="0" lvl="0" indent="0" algn="l" eaLnBrk="1" hangingPunct="1">
              <a:buNone/>
            </a:pPr>
            <a:r>
              <a:rPr lang="ru-RU" altLang="ru-RU" sz="1200" dirty="0">
                <a:latin typeface="Futura PT Demi" charset="-52"/>
              </a:rPr>
              <a:t>Преподаватель Мурманского колледжа искусств</a:t>
            </a:r>
            <a:endParaRPr lang="ru-RU" altLang="ru-RU" sz="1200" b="1" dirty="0">
              <a:latin typeface="Futura PT Demi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Заголовок 5"/>
          <p:cNvSpPr>
            <a:spLocks noGrp="1"/>
          </p:cNvSpPr>
          <p:nvPr>
            <p:ph type="title"/>
          </p:nvPr>
        </p:nvSpPr>
        <p:spPr>
          <a:xfrm>
            <a:off x="1619250" y="371475"/>
            <a:ext cx="6913563" cy="30638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Но «дьявол кроется в деталях»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89558"/>
            <a:ext cx="84249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создания ресурсов: Заготовки на диске. Зачем?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28" name="Picture 8"/>
          <p:cNvPicPr>
            <a:picLocks noChangeAspect="1"/>
          </p:cNvPicPr>
          <p:nvPr/>
        </p:nvPicPr>
        <p:blipFill>
          <a:blip r:embed="rId1"/>
          <a:srcRect l="25002" t="25833" r="21407" b="29167"/>
          <a:stretch>
            <a:fillRect/>
          </a:stretch>
        </p:blipFill>
        <p:spPr>
          <a:xfrm>
            <a:off x="79375" y="1582738"/>
            <a:ext cx="5191125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9"/>
          <p:cNvPicPr>
            <a:picLocks noChangeAspect="1"/>
          </p:cNvPicPr>
          <p:nvPr/>
        </p:nvPicPr>
        <p:blipFill>
          <a:blip r:embed="rId2"/>
          <a:srcRect l="12500" t="38866" r="26405" b="15302"/>
          <a:stretch>
            <a:fillRect/>
          </a:stretch>
        </p:blipFill>
        <p:spPr>
          <a:xfrm>
            <a:off x="4140200" y="2573338"/>
            <a:ext cx="4752975" cy="2005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Заголовок 5"/>
          <p:cNvSpPr>
            <a:spLocks noGrp="1"/>
          </p:cNvSpPr>
          <p:nvPr>
            <p:ph type="title"/>
          </p:nvPr>
        </p:nvSpPr>
        <p:spPr>
          <a:xfrm>
            <a:off x="1619250" y="371475"/>
            <a:ext cx="6913563" cy="30638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Но «дьявол кроется в деталях»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89558"/>
            <a:ext cx="84249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создания ресурсов: Заготовки на диске. Зачем?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1"/>
          <a:srcRect l="8438" t="16663" r="60001" b="25301"/>
          <a:stretch>
            <a:fillRect/>
          </a:stretch>
        </p:blipFill>
        <p:spPr>
          <a:xfrm>
            <a:off x="395288" y="1417638"/>
            <a:ext cx="2771775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2"/>
          <a:srcRect l="23595" t="21161" r="25000" b="7224"/>
          <a:stretch>
            <a:fillRect/>
          </a:stretch>
        </p:blipFill>
        <p:spPr>
          <a:xfrm>
            <a:off x="1236663" y="1855788"/>
            <a:ext cx="3481387" cy="2549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5"/>
          <p:cNvPicPr>
            <a:picLocks noChangeAspect="1"/>
          </p:cNvPicPr>
          <p:nvPr/>
        </p:nvPicPr>
        <p:blipFill>
          <a:blip r:embed="rId3"/>
          <a:srcRect l="12502" t="16920" r="53188" b="25056"/>
          <a:stretch>
            <a:fillRect/>
          </a:stretch>
        </p:blipFill>
        <p:spPr>
          <a:xfrm>
            <a:off x="3851275" y="1544638"/>
            <a:ext cx="3068638" cy="291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6"/>
          <p:cNvPicPr>
            <a:picLocks noChangeAspect="1"/>
          </p:cNvPicPr>
          <p:nvPr/>
        </p:nvPicPr>
        <p:blipFill>
          <a:blip r:embed="rId4"/>
          <a:srcRect l="12502" t="19630" r="16927" b="5023"/>
          <a:stretch>
            <a:fillRect/>
          </a:stretch>
        </p:blipFill>
        <p:spPr>
          <a:xfrm>
            <a:off x="4718050" y="2152650"/>
            <a:ext cx="4445000" cy="2668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Заголовок 5"/>
          <p:cNvSpPr>
            <a:spLocks noGrp="1"/>
          </p:cNvSpPr>
          <p:nvPr>
            <p:ph type="title"/>
          </p:nvPr>
        </p:nvSpPr>
        <p:spPr>
          <a:xfrm>
            <a:off x="1619250" y="387350"/>
            <a:ext cx="6913563" cy="30638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Но «дьявол кроется в деталях»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89558"/>
            <a:ext cx="84249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создания ресурсов: Заготовки на диске. Итог.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1"/>
          <a:srcRect l="12968" t="23334" r="11250" b="4736"/>
          <a:stretch>
            <a:fillRect/>
          </a:stretch>
        </p:blipFill>
        <p:spPr>
          <a:xfrm>
            <a:off x="1115378" y="1450975"/>
            <a:ext cx="6502400" cy="3471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Прямоугольник 7"/>
          <p:cNvSpPr/>
          <p:nvPr/>
        </p:nvSpPr>
        <p:spPr>
          <a:xfrm rot="20858946">
            <a:off x="356692" y="3247819"/>
            <a:ext cx="84249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Инструкция.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Заголовок 5"/>
          <p:cNvSpPr>
            <a:spLocks noGrp="1"/>
          </p:cNvSpPr>
          <p:nvPr>
            <p:ph type="title"/>
          </p:nvPr>
        </p:nvSpPr>
        <p:spPr>
          <a:xfrm>
            <a:off x="1619250" y="371475"/>
            <a:ext cx="6913563" cy="30638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Но «дьявол кроется в деталях»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89558"/>
            <a:ext cx="84249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создания ресурсов: Заготовки на диске. Итог.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1"/>
          <a:srcRect l="12968" t="23334" r="11250" b="4736"/>
          <a:stretch>
            <a:fillRect/>
          </a:stretch>
        </p:blipFill>
        <p:spPr>
          <a:xfrm>
            <a:off x="1042988" y="1450975"/>
            <a:ext cx="6502400" cy="3471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Прямоугольник 7"/>
          <p:cNvSpPr/>
          <p:nvPr/>
        </p:nvSpPr>
        <p:spPr>
          <a:xfrm rot="20858946">
            <a:off x="356692" y="3247819"/>
            <a:ext cx="84249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Инструкция. Первое «приближение».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Заголовок 5"/>
          <p:cNvSpPr>
            <a:spLocks noGrp="1"/>
          </p:cNvSpPr>
          <p:nvPr>
            <p:ph type="title"/>
          </p:nvPr>
        </p:nvSpPr>
        <p:spPr>
          <a:xfrm>
            <a:off x="1619250" y="339725"/>
            <a:ext cx="6913563" cy="36988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Но «дьявол кроется в деталях»</a:t>
            </a:r>
            <a:endParaRPr lang="ru-RU" altLang="ru-RU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89558"/>
            <a:ext cx="84249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utura PT Book"/>
                <a:ea typeface="+mn-ea"/>
                <a:cs typeface="Arial" panose="020B0604020202020204" pitchFamily="34" charset="0"/>
              </a:rPr>
              <a:t>Для создания тестов: Заготовки на диске.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Futura PT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148607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utura PT Book"/>
                <a:ea typeface="+mn-ea"/>
                <a:cs typeface="Arial" panose="020B0604020202020204" pitchFamily="34" charset="0"/>
              </a:rPr>
              <a:t>Главное. На данный момент. Смотри далее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Futura PT Book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1590565"/>
            <a:ext cx="84249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utura PT Book"/>
                <a:ea typeface="+mn-ea"/>
                <a:cs typeface="Arial" panose="020B0604020202020204" pitchFamily="34" charset="0"/>
              </a:rPr>
              <a:t>Коммент</a:t>
            </a: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utura PT Book"/>
                <a:ea typeface="+mn-ea"/>
                <a:cs typeface="Arial" panose="020B0604020202020204" pitchFamily="34" charset="0"/>
              </a:rPr>
              <a:t>. 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Futura PT Book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utura PT Book"/>
                <a:ea typeface="+mn-ea"/>
                <a:cs typeface="Arial" panose="020B0604020202020204" pitchFamily="34" charset="0"/>
              </a:rPr>
              <a:t>Не стоит удалять  ошибочные вопросы и тесты. Почему?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Futura PT Book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3"/>
          <p:cNvPicPr>
            <a:picLocks noChangeAspect="1"/>
          </p:cNvPicPr>
          <p:nvPr/>
        </p:nvPicPr>
        <p:blipFill>
          <a:blip r:embed="rId1"/>
          <a:srcRect l="19630" t="58438" r="9468" b="7968"/>
          <a:stretch>
            <a:fillRect/>
          </a:stretch>
        </p:blipFill>
        <p:spPr>
          <a:xfrm>
            <a:off x="0" y="1487488"/>
            <a:ext cx="4078288" cy="2484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Заголовок 5"/>
          <p:cNvSpPr>
            <a:spLocks noGrp="1"/>
          </p:cNvSpPr>
          <p:nvPr>
            <p:ph type="title"/>
          </p:nvPr>
        </p:nvSpPr>
        <p:spPr>
          <a:xfrm>
            <a:off x="1619250" y="371475"/>
            <a:ext cx="6913563" cy="30638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Но «дьявол кроется в деталях»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559" y="1048093"/>
            <a:ext cx="84249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utura PT Book"/>
                <a:ea typeface="+mn-ea"/>
                <a:cs typeface="Arial" panose="020B0604020202020204" pitchFamily="34" charset="0"/>
              </a:rPr>
              <a:t>Главное. На данный момент. </a:t>
            </a:r>
            <a:endParaRPr kumimoji="0" lang="ru-RU" sz="20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Futura PT Book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869" name="Picture 2"/>
          <p:cNvPicPr>
            <a:picLocks noChangeAspect="1"/>
          </p:cNvPicPr>
          <p:nvPr/>
        </p:nvPicPr>
        <p:blipFill>
          <a:blip r:embed="rId2"/>
          <a:srcRect l="31561" t="26056" r="38512" b="45670"/>
          <a:stretch>
            <a:fillRect/>
          </a:stretch>
        </p:blipFill>
        <p:spPr>
          <a:xfrm>
            <a:off x="1042988" y="2860675"/>
            <a:ext cx="2986087" cy="158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7"/>
          <p:cNvPicPr>
            <a:picLocks noChangeAspect="1"/>
          </p:cNvPicPr>
          <p:nvPr/>
        </p:nvPicPr>
        <p:blipFill>
          <a:blip r:embed="rId3"/>
          <a:srcRect l="29939" t="27435" r="22357" b="18132"/>
          <a:stretch>
            <a:fillRect/>
          </a:stretch>
        </p:blipFill>
        <p:spPr>
          <a:xfrm>
            <a:off x="4641850" y="1612900"/>
            <a:ext cx="4283075" cy="283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Picture 8"/>
          <p:cNvPicPr>
            <a:picLocks noChangeAspect="1"/>
          </p:cNvPicPr>
          <p:nvPr/>
        </p:nvPicPr>
        <p:blipFill>
          <a:blip r:embed="rId4"/>
          <a:srcRect l="9654" t="10706" r="26935"/>
          <a:stretch>
            <a:fillRect/>
          </a:stretch>
        </p:blipFill>
        <p:spPr>
          <a:xfrm>
            <a:off x="6516688" y="1673225"/>
            <a:ext cx="1901825" cy="2443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Заголовок 5"/>
          <p:cNvSpPr>
            <a:spLocks noGrp="1"/>
          </p:cNvSpPr>
          <p:nvPr>
            <p:ph type="title"/>
          </p:nvPr>
        </p:nvSpPr>
        <p:spPr>
          <a:xfrm>
            <a:off x="1331913" y="361950"/>
            <a:ext cx="6913562" cy="30638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Но «дьявол кроется в деталях»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559" y="1048093"/>
            <a:ext cx="84249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Неожиданный нюанс.  И неожиданное решение.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1"/>
          <a:srcRect l="13594" t="22015" r="44531" b="43333"/>
          <a:stretch>
            <a:fillRect/>
          </a:stretch>
        </p:blipFill>
        <p:spPr>
          <a:xfrm>
            <a:off x="684213" y="1524000"/>
            <a:ext cx="6275387" cy="292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093494" y="2522460"/>
            <a:ext cx="286033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Топология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Текст 3"/>
          <p:cNvSpPr>
            <a:spLocks noGrp="1"/>
          </p:cNvSpPr>
          <p:nvPr>
            <p:ph type="body" sz="quarter" idx="3"/>
          </p:nvPr>
        </p:nvSpPr>
        <p:spPr>
          <a:ln/>
        </p:spPr>
        <p:txBody>
          <a:bodyPr vert="horz" wrap="square" lIns="91440" tIns="45720" rIns="91440" bIns="45720" anchor="b" anchorCtr="0"/>
          <a:p>
            <a:pPr>
              <a:buClr>
                <a:srgbClr val="F1AF00"/>
              </a:buClr>
              <a:buSzTx/>
            </a:pPr>
            <a:r>
              <a:rPr lang="ru-RU" altLang="ru-RU" sz="2000" kern="1200" dirty="0">
                <a:solidFill>
                  <a:schemeClr val="tx1"/>
                </a:solidFill>
                <a:latin typeface="Futura PT Book"/>
                <a:ea typeface="+mn-ea"/>
                <a:cs typeface="+mn-cs"/>
              </a:rPr>
              <a:t>Фрагмент теста Контейнеры</a:t>
            </a:r>
            <a:endParaRPr lang="ru-RU" altLang="ru-RU" sz="2000" kern="1200" dirty="0">
              <a:solidFill>
                <a:schemeClr val="tx1"/>
              </a:solidFill>
              <a:latin typeface="Futura PT Book"/>
              <a:ea typeface="+mn-ea"/>
              <a:cs typeface="+mn-cs"/>
            </a:endParaRPr>
          </a:p>
        </p:txBody>
      </p:sp>
      <p:sp>
        <p:nvSpPr>
          <p:cNvPr id="40963" name="Заголовок 5"/>
          <p:cNvSpPr>
            <a:spLocks noGrp="1"/>
          </p:cNvSpPr>
          <p:nvPr>
            <p:ph type="title"/>
          </p:nvPr>
        </p:nvSpPr>
        <p:spPr>
          <a:xfrm>
            <a:off x="1231900" y="123666"/>
            <a:ext cx="6915150" cy="1230630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Работы студента. </a:t>
            </a:r>
            <a:br>
              <a:rPr lang="ru-RU" altLang="ru-RU" sz="2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altLang="ru-RU" sz="2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Менеджмент. </a:t>
            </a:r>
            <a:br>
              <a:rPr lang="ru-RU" altLang="ru-RU" sz="2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altLang="ru-RU" sz="2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Индивидуальность и общие требования.</a:t>
            </a:r>
            <a:br>
              <a:rPr lang="ru-RU" altLang="ru-RU" sz="20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altLang="ru-RU" sz="20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4" name="Текст 8"/>
          <p:cNvSpPr>
            <a:spLocks noGrp="1"/>
          </p:cNvSpPr>
          <p:nvPr>
            <p:ph type="body" idx="1"/>
          </p:nvPr>
        </p:nvSpPr>
        <p:spPr>
          <a:xfrm>
            <a:off x="996950" y="1235075"/>
            <a:ext cx="4248150" cy="619125"/>
          </a:xfrm>
          <a:ln/>
        </p:spPr>
        <p:txBody>
          <a:bodyPr vert="horz" wrap="square" lIns="91440" tIns="45720" rIns="91440" bIns="45720" anchor="b" anchorCtr="0"/>
          <a:p>
            <a:pPr algn="l"/>
            <a:r>
              <a:rPr lang="ru-RU" altLang="ru-RU" sz="2000" kern="1200" dirty="0">
                <a:solidFill>
                  <a:schemeClr val="tx1"/>
                </a:solidFill>
                <a:latin typeface="Futura PT Book"/>
                <a:ea typeface="+mn-ea"/>
                <a:cs typeface="+mn-cs"/>
              </a:rPr>
              <a:t>Фрагмент теории</a:t>
            </a:r>
            <a:endParaRPr lang="ru-RU" altLang="ru-RU" sz="2000" kern="1200" dirty="0">
              <a:solidFill>
                <a:schemeClr val="tx1"/>
              </a:solidFill>
              <a:latin typeface="Futura PT Book"/>
              <a:ea typeface="+mn-ea"/>
              <a:cs typeface="+mn-cs"/>
            </a:endParaRPr>
          </a:p>
        </p:txBody>
      </p:sp>
      <p:pic>
        <p:nvPicPr>
          <p:cNvPr id="40965" name="Picture 2"/>
          <p:cNvPicPr>
            <a:picLocks noChangeAspect="1"/>
          </p:cNvPicPr>
          <p:nvPr/>
        </p:nvPicPr>
        <p:blipFill>
          <a:blip r:embed="rId1"/>
          <a:srcRect l="18593" t="37057" r="32344" b="22943"/>
          <a:stretch>
            <a:fillRect/>
          </a:stretch>
        </p:blipFill>
        <p:spPr>
          <a:xfrm>
            <a:off x="395288" y="2111375"/>
            <a:ext cx="376237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3"/>
          <p:cNvPicPr>
            <a:picLocks noChangeAspect="1"/>
          </p:cNvPicPr>
          <p:nvPr/>
        </p:nvPicPr>
        <p:blipFill>
          <a:blip r:embed="rId2"/>
          <a:srcRect l="18282" t="25269" r="33124" b="15907"/>
          <a:stretch>
            <a:fillRect/>
          </a:stretch>
        </p:blipFill>
        <p:spPr>
          <a:xfrm>
            <a:off x="4689475" y="1924050"/>
            <a:ext cx="3643313" cy="2459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Заголовок 5"/>
          <p:cNvSpPr>
            <a:spLocks noGrp="1"/>
          </p:cNvSpPr>
          <p:nvPr>
            <p:ph type="title"/>
          </p:nvPr>
        </p:nvSpPr>
        <p:spPr>
          <a:xfrm>
            <a:off x="1231900" y="95250"/>
            <a:ext cx="6915150" cy="923925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Работы студентоа. </a:t>
            </a:r>
            <a:b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</a:br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Менеджмент. Связь «поколений»</a:t>
            </a:r>
            <a:b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</a:b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43011" name="Текст 8"/>
          <p:cNvSpPr>
            <a:spLocks noGrp="1"/>
          </p:cNvSpPr>
          <p:nvPr>
            <p:ph type="body" idx="1"/>
          </p:nvPr>
        </p:nvSpPr>
        <p:spPr>
          <a:xfrm>
            <a:off x="1042988" y="844550"/>
            <a:ext cx="7058025" cy="619125"/>
          </a:xfrm>
          <a:ln/>
        </p:spPr>
        <p:txBody>
          <a:bodyPr vert="horz" wrap="square" lIns="91440" tIns="45720" rIns="91440" bIns="45720" anchor="b" anchorCtr="0"/>
          <a:p>
            <a:pPr/>
            <a:r>
              <a:rPr lang="ru-RU" alt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Готовые лекция и тест (сборный)</a:t>
            </a:r>
            <a:endParaRPr lang="ru-RU" altLang="ru-RU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3012" name="Picture 2"/>
          <p:cNvPicPr>
            <a:picLocks noChangeAspect="1"/>
          </p:cNvPicPr>
          <p:nvPr/>
        </p:nvPicPr>
        <p:blipFill>
          <a:blip r:embed="rId1"/>
          <a:srcRect l="12968" t="20421" r="53957" b="43468"/>
          <a:stretch>
            <a:fillRect/>
          </a:stretch>
        </p:blipFill>
        <p:spPr>
          <a:xfrm>
            <a:off x="179388" y="1420813"/>
            <a:ext cx="4338637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3"/>
          <p:cNvPicPr>
            <a:picLocks noChangeAspect="1"/>
          </p:cNvPicPr>
          <p:nvPr/>
        </p:nvPicPr>
        <p:blipFill>
          <a:blip r:embed="rId2"/>
          <a:srcRect l="1875" t="19630" r="40755" b="32443"/>
          <a:stretch>
            <a:fillRect/>
          </a:stretch>
        </p:blipFill>
        <p:spPr>
          <a:xfrm>
            <a:off x="3094038" y="1614488"/>
            <a:ext cx="6048375" cy="2843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Текст 3"/>
          <p:cNvSpPr>
            <a:spLocks noGrp="1"/>
          </p:cNvSpPr>
          <p:nvPr>
            <p:ph type="body" sz="quarter" idx="3"/>
          </p:nvPr>
        </p:nvSpPr>
        <p:spPr>
          <a:xfrm>
            <a:off x="5148263" y="1244600"/>
            <a:ext cx="4264025" cy="619125"/>
          </a:xfrm>
          <a:ln/>
        </p:spPr>
        <p:txBody>
          <a:bodyPr vert="horz" wrap="square" lIns="91440" tIns="45720" rIns="91440" bIns="45720" anchor="b" anchorCtr="0"/>
          <a:p>
            <a:pPr algn="l">
              <a:buClr>
                <a:srgbClr val="F1AF00"/>
              </a:buClr>
              <a:buSzTx/>
            </a:pPr>
            <a:r>
              <a:rPr lang="ru-RU" altLang="ru-RU" sz="2000" kern="1200" dirty="0">
                <a:solidFill>
                  <a:schemeClr val="tx1"/>
                </a:solidFill>
                <a:latin typeface="Futura PT Book"/>
                <a:ea typeface="+mn-ea"/>
                <a:cs typeface="+mn-cs"/>
              </a:rPr>
              <a:t>Фрагмент теста</a:t>
            </a:r>
            <a:endParaRPr lang="ru-RU" altLang="ru-RU" sz="2000" kern="1200" dirty="0">
              <a:solidFill>
                <a:schemeClr val="tx1"/>
              </a:solidFill>
              <a:latin typeface="Futura PT Book"/>
              <a:ea typeface="+mn-ea"/>
              <a:cs typeface="+mn-cs"/>
            </a:endParaRPr>
          </a:p>
        </p:txBody>
      </p:sp>
      <p:sp>
        <p:nvSpPr>
          <p:cNvPr id="45059" name="Заголовок 5"/>
          <p:cNvSpPr>
            <a:spLocks noGrp="1"/>
          </p:cNvSpPr>
          <p:nvPr>
            <p:ph type="title"/>
          </p:nvPr>
        </p:nvSpPr>
        <p:spPr>
          <a:xfrm>
            <a:off x="1171575" y="300038"/>
            <a:ext cx="6913563" cy="614362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«1С:Образование»:</a:t>
            </a:r>
            <a:b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</a:br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Астрономия. «Связь поколений» ?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45060" name="Текст 8"/>
          <p:cNvSpPr>
            <a:spLocks noGrp="1"/>
          </p:cNvSpPr>
          <p:nvPr>
            <p:ph type="body" idx="1"/>
          </p:nvPr>
        </p:nvSpPr>
        <p:spPr>
          <a:xfrm>
            <a:off x="1042988" y="1241425"/>
            <a:ext cx="4248150" cy="619125"/>
          </a:xfrm>
          <a:ln/>
        </p:spPr>
        <p:txBody>
          <a:bodyPr vert="horz" wrap="square" lIns="91440" tIns="45720" rIns="91440" bIns="45720" anchor="b" anchorCtr="0"/>
          <a:p>
            <a:pPr algn="l"/>
            <a:r>
              <a:rPr lang="ru-RU" altLang="ru-RU" sz="2000" kern="1200" dirty="0">
                <a:solidFill>
                  <a:schemeClr val="tx1"/>
                </a:solidFill>
                <a:latin typeface="Futura PT Book"/>
                <a:ea typeface="+mn-ea"/>
                <a:cs typeface="+mn-cs"/>
              </a:rPr>
              <a:t>Архив теории</a:t>
            </a:r>
            <a:endParaRPr lang="ru-RU" altLang="ru-RU" sz="2000" kern="1200" dirty="0">
              <a:solidFill>
                <a:schemeClr val="tx1"/>
              </a:solidFill>
              <a:latin typeface="Futura PT Book"/>
              <a:ea typeface="+mn-ea"/>
              <a:cs typeface="+mn-cs"/>
            </a:endParaRPr>
          </a:p>
        </p:txBody>
      </p:sp>
      <p:pic>
        <p:nvPicPr>
          <p:cNvPr id="45061" name="Picture 2"/>
          <p:cNvPicPr>
            <a:picLocks noChangeAspect="1"/>
          </p:cNvPicPr>
          <p:nvPr/>
        </p:nvPicPr>
        <p:blipFill>
          <a:blip r:embed="rId1"/>
          <a:srcRect l="44151" t="52736" r="30846" b="26660"/>
          <a:stretch>
            <a:fillRect/>
          </a:stretch>
        </p:blipFill>
        <p:spPr>
          <a:xfrm>
            <a:off x="395288" y="2212975"/>
            <a:ext cx="41116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3"/>
          <p:cNvPicPr>
            <a:picLocks noChangeAspect="1"/>
          </p:cNvPicPr>
          <p:nvPr/>
        </p:nvPicPr>
        <p:blipFill>
          <a:blip r:embed="rId2"/>
          <a:srcRect l="14220" t="33800" r="43906" b="16202"/>
          <a:stretch>
            <a:fillRect/>
          </a:stretch>
        </p:blipFill>
        <p:spPr>
          <a:xfrm>
            <a:off x="4629150" y="2066925"/>
            <a:ext cx="3779838" cy="239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Заголовок 1"/>
          <p:cNvSpPr txBox="1"/>
          <p:nvPr/>
        </p:nvSpPr>
        <p:spPr>
          <a:xfrm>
            <a:off x="1446213" y="298450"/>
            <a:ext cx="7069137" cy="520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Futura PT Demi" charset="-52"/>
              </a:rPr>
              <a:t>Что такое «1С:Образование»?</a:t>
            </a:r>
            <a:endParaRPr lang="ru-RU" altLang="ru-RU" b="1" dirty="0">
              <a:solidFill>
                <a:srgbClr val="C00000"/>
              </a:solidFill>
              <a:latin typeface="Futura PT Demi" charset="-52"/>
            </a:endParaRPr>
          </a:p>
        </p:txBody>
      </p:sp>
      <p:sp>
        <p:nvSpPr>
          <p:cNvPr id="11267" name="Объект 2"/>
          <p:cNvSpPr txBox="1"/>
          <p:nvPr/>
        </p:nvSpPr>
        <p:spPr>
          <a:xfrm>
            <a:off x="3987800" y="1509713"/>
            <a:ext cx="4945063" cy="325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ts val="1000"/>
              </a:spcBef>
              <a:buClrTx/>
              <a:buFont typeface="Arial" panose="020B0604020202020204" pitchFamily="34" charset="0"/>
              <a:buNone/>
            </a:pPr>
            <a:r>
              <a:rPr lang="ru-RU" altLang="ru-RU" sz="1200" dirty="0">
                <a:solidFill>
                  <a:srgbClr val="222222"/>
                </a:solidFill>
                <a:latin typeface="Futura PT Demi" charset="-52"/>
                <a:cs typeface="Times New Roman" panose="02020603050405020304" pitchFamily="18" charset="0"/>
              </a:rPr>
              <a:t>Система «1С:Образование» включена:</a:t>
            </a:r>
            <a:endParaRPr lang="ru-RU" altLang="ru-RU" sz="1200" dirty="0">
              <a:solidFill>
                <a:srgbClr val="222222"/>
              </a:solidFill>
              <a:latin typeface="Futura PT Demi" charset="-52"/>
              <a:cs typeface="Times New Roman" panose="02020603050405020304" pitchFamily="18" charset="0"/>
            </a:endParaRPr>
          </a:p>
          <a:p>
            <a:pPr marL="0" lvl="0" indent="0" algn="l" eaLnBrk="1" hangingPunct="1"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222222"/>
                </a:solidFill>
                <a:latin typeface="Futura PT Demi" charset="-52"/>
                <a:cs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altLang="ru-RU" sz="1200" u="sng" dirty="0">
                <a:solidFill>
                  <a:srgbClr val="0000FF"/>
                </a:solidFill>
                <a:latin typeface="Futura PT Demi" charset="-52"/>
                <a:cs typeface="Times New Roman" panose="02020603050405020304" pitchFamily="18" charset="0"/>
                <a:hlinkClick r:id="rId1"/>
              </a:rPr>
              <a:t>https://edu.asi.ru/</a:t>
            </a:r>
            <a:r>
              <a:rPr lang="ru-RU" altLang="ru-RU" sz="1200" dirty="0">
                <a:solidFill>
                  <a:srgbClr val="222222"/>
                </a:solidFill>
                <a:latin typeface="Futura PT Demi" charset="-52"/>
                <a:cs typeface="Times New Roman" panose="02020603050405020304" pitchFamily="18" charset="0"/>
              </a:rPr>
              <a:t>)</a:t>
            </a:r>
            <a:endParaRPr lang="ru-RU" altLang="ru-RU" sz="1200" dirty="0">
              <a:solidFill>
                <a:srgbClr val="222222"/>
              </a:solidFill>
              <a:latin typeface="Futura PT Demi" charset="-52"/>
              <a:cs typeface="Times New Roman" panose="02020603050405020304" pitchFamily="18" charset="0"/>
            </a:endParaRPr>
          </a:p>
          <a:p>
            <a:pPr marL="0" lvl="0" indent="0" algn="l" eaLnBrk="1" hangingPunct="1"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222222"/>
                </a:solidFill>
                <a:latin typeface="Futura PT Demi" charset="-52"/>
                <a:cs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altLang="ru-RU" sz="1200" u="sng" dirty="0">
                <a:solidFill>
                  <a:srgbClr val="0000FF"/>
                </a:solidFill>
                <a:latin typeface="Futura PT Demi" charset="-52"/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 sz="1200" dirty="0">
                <a:solidFill>
                  <a:srgbClr val="222222"/>
                </a:solidFill>
                <a:latin typeface="Futura PT Demi" charset="-52"/>
                <a:cs typeface="Times New Roman" panose="02020603050405020304" pitchFamily="18" charset="0"/>
              </a:rPr>
              <a:t>)</a:t>
            </a:r>
            <a:endParaRPr lang="ru-RU" altLang="ru-RU" sz="1200" dirty="0">
              <a:solidFill>
                <a:srgbClr val="222222"/>
              </a:solidFill>
              <a:latin typeface="Futura PT Demi" charset="-52"/>
              <a:cs typeface="Times New Roman" panose="02020603050405020304" pitchFamily="18" charset="0"/>
            </a:endParaRPr>
          </a:p>
          <a:p>
            <a:pPr marL="0" lvl="0" indent="0" algn="l" eaLnBrk="1" hangingPunct="1"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Futura PT Demi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1200" u="sng" dirty="0">
                <a:solidFill>
                  <a:srgbClr val="0563C1"/>
                </a:solidFill>
                <a:latin typeface="Futura PT Demi" charset="-52"/>
                <a:cs typeface="Calibri" panose="020F0502020204030204" pitchFamily="34" charset="0"/>
                <a:hlinkClick r:id="rId3"/>
              </a:rPr>
              <a:t>https://catalog.arppsoft.ru/product/6194497</a:t>
            </a:r>
            <a:endParaRPr lang="ru-RU" altLang="ru-RU" sz="1200" dirty="0">
              <a:solidFill>
                <a:srgbClr val="222222"/>
              </a:solidFill>
              <a:latin typeface="Futura PT Demi" charset="-52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7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endParaRPr lang="ru-RU" altLang="ru-RU" sz="1200" dirty="0"/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5" y="1617663"/>
            <a:ext cx="3551238" cy="291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Box 4"/>
          <p:cNvSpPr txBox="1"/>
          <p:nvPr/>
        </p:nvSpPr>
        <p:spPr>
          <a:xfrm>
            <a:off x="1621155" y="681355"/>
            <a:ext cx="39116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Futura PT Demi" charset="-52"/>
                <a:hlinkClick r:id="rId5"/>
              </a:rPr>
              <a:t>https://obrazovanie.1c.ru/</a:t>
            </a:r>
            <a:r>
              <a:rPr lang="ru-RU" altLang="ru-RU" sz="1800" dirty="0">
                <a:latin typeface="Futura PT Demi" charset="-52"/>
              </a:rPr>
              <a:t> </a:t>
            </a:r>
            <a:endParaRPr lang="ru-RU" altLang="ru-RU" sz="1800" dirty="0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6"/>
          <p:cNvPicPr>
            <a:picLocks noChangeAspect="1"/>
          </p:cNvPicPr>
          <p:nvPr/>
        </p:nvPicPr>
        <p:blipFill>
          <a:blip r:embed="rId1"/>
          <a:srcRect t="9038"/>
          <a:stretch>
            <a:fillRect/>
          </a:stretch>
        </p:blipFill>
        <p:spPr>
          <a:xfrm>
            <a:off x="142875" y="785813"/>
            <a:ext cx="8715375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Заголовок 1"/>
          <p:cNvSpPr>
            <a:spLocks noGrp="1"/>
          </p:cNvSpPr>
          <p:nvPr>
            <p:ph type="title"/>
          </p:nvPr>
        </p:nvSpPr>
        <p:spPr>
          <a:xfrm>
            <a:off x="1428750" y="317500"/>
            <a:ext cx="6913563" cy="306388"/>
          </a:xfrm>
          <a:ln/>
        </p:spPr>
        <p:txBody>
          <a:bodyPr vert="horz" wrap="square" lIns="54000" tIns="0" rIns="54000" bIns="0" anchor="ctr" anchorCtr="0">
            <a:spAutoFit/>
          </a:bodyPr>
          <a:p>
            <a:r>
              <a:rPr lang="ru-RU" altLang="ru-RU" sz="2000" dirty="0">
                <a:solidFill>
                  <a:srgbClr val="C00000"/>
                </a:solidFill>
                <a:latin typeface="Futura PT Book"/>
              </a:rPr>
              <a:t>Способы сотрудничества</a:t>
            </a:r>
            <a:endParaRPr lang="ru-RU" altLang="ru-RU" sz="2000" dirty="0">
              <a:solidFill>
                <a:srgbClr val="C00000"/>
              </a:solidFill>
              <a:latin typeface="Futura PT Book"/>
            </a:endParaRPr>
          </a:p>
        </p:txBody>
      </p:sp>
      <p:sp>
        <p:nvSpPr>
          <p:cNvPr id="47108" name="Объект 2"/>
          <p:cNvSpPr>
            <a:spLocks noGrp="1"/>
          </p:cNvSpPr>
          <p:nvPr>
            <p:ph idx="1"/>
          </p:nvPr>
        </p:nvSpPr>
        <p:spPr>
          <a:xfrm>
            <a:off x="2700338" y="2212975"/>
            <a:ext cx="6443662" cy="2617788"/>
          </a:xfrm>
          <a:ln/>
        </p:spPr>
        <p:txBody>
          <a:bodyPr vert="horz" wrap="square" lIns="91440" tIns="45720" rIns="91440" bIns="45720" anchor="t" anchorCtr="0"/>
          <a:p>
            <a:pPr/>
            <a:r>
              <a:rPr lang="ru-RU" altLang="ru-RU" sz="2000" kern="1200" dirty="0">
                <a:latin typeface="+mn-lt"/>
                <a:ea typeface="+mn-ea"/>
                <a:cs typeface="+mn-cs"/>
              </a:rPr>
              <a:t>     Приемы совместного использования:</a:t>
            </a:r>
            <a:endParaRPr lang="ru-RU" altLang="ru-RU" sz="2000" kern="1200" dirty="0">
              <a:latin typeface="+mn-lt"/>
              <a:ea typeface="+mn-ea"/>
              <a:cs typeface="+mn-cs"/>
            </a:endParaRPr>
          </a:p>
          <a:p>
            <a:pPr lvl="1"/>
            <a:r>
              <a:rPr lang="ru-RU" altLang="ru-RU" sz="2000" kern="1200" dirty="0">
                <a:latin typeface="+mn-lt"/>
                <a:ea typeface="+mn-ea"/>
                <a:cs typeface="+mn-cs"/>
              </a:rPr>
              <a:t>= Работа под одним логином, </a:t>
            </a:r>
            <a:endParaRPr lang="ru-RU" altLang="ru-RU" sz="2000" kern="1200" dirty="0">
              <a:latin typeface="+mn-lt"/>
              <a:ea typeface="+mn-ea"/>
              <a:cs typeface="+mn-cs"/>
            </a:endParaRPr>
          </a:p>
          <a:p>
            <a:pPr lvl="1"/>
            <a:r>
              <a:rPr lang="ru-RU" altLang="ru-RU" sz="2000" kern="1200" dirty="0">
                <a:latin typeface="+mn-lt"/>
                <a:ea typeface="+mn-ea"/>
                <a:cs typeface="+mn-cs"/>
              </a:rPr>
              <a:t>что делает видимым для всех</a:t>
            </a:r>
            <a:endParaRPr lang="ru-RU" altLang="ru-RU" sz="2000" kern="1200" dirty="0">
              <a:latin typeface="+mn-lt"/>
              <a:ea typeface="+mn-ea"/>
              <a:cs typeface="+mn-cs"/>
            </a:endParaRPr>
          </a:p>
          <a:p>
            <a:pPr lvl="1"/>
            <a:r>
              <a:rPr lang="ru-RU" altLang="ru-RU" sz="2000" kern="1200" dirty="0">
                <a:latin typeface="+mn-lt"/>
                <a:ea typeface="+mn-ea"/>
                <a:cs typeface="+mn-cs"/>
              </a:rPr>
              <a:t> «Мой ресурс»</a:t>
            </a:r>
            <a:endParaRPr lang="ru-RU" altLang="ru-RU" sz="2000" kern="1200" dirty="0">
              <a:latin typeface="+mn-lt"/>
              <a:ea typeface="+mn-ea"/>
              <a:cs typeface="+mn-cs"/>
            </a:endParaRPr>
          </a:p>
          <a:p>
            <a:pPr lvl="1"/>
            <a:r>
              <a:rPr lang="ru-RU" altLang="ru-RU" sz="2000" kern="1200" dirty="0">
                <a:latin typeface="+mn-lt"/>
                <a:ea typeface="+mn-ea"/>
                <a:cs typeface="+mn-cs"/>
              </a:rPr>
              <a:t>= Создание все же своих папок</a:t>
            </a:r>
            <a:endParaRPr lang="ru-RU" altLang="ru-RU" sz="2000" kern="1200" dirty="0">
              <a:latin typeface="+mn-lt"/>
              <a:ea typeface="+mn-ea"/>
              <a:cs typeface="+mn-cs"/>
            </a:endParaRPr>
          </a:p>
          <a:p>
            <a:pPr lvl="1"/>
            <a:r>
              <a:rPr lang="ru-RU" altLang="ru-RU" sz="2000" kern="1200" dirty="0">
                <a:latin typeface="+mn-lt"/>
                <a:ea typeface="+mn-ea"/>
                <a:cs typeface="+mn-cs"/>
              </a:rPr>
              <a:t>= «Смс»-ки в виде названий папок </a:t>
            </a:r>
            <a:endParaRPr lang="ru-RU" altLang="ru-RU" sz="2000" kern="1200" dirty="0">
              <a:latin typeface="+mn-lt"/>
              <a:ea typeface="+mn-ea"/>
              <a:cs typeface="+mn-cs"/>
            </a:endParaRPr>
          </a:p>
          <a:p>
            <a:pPr lvl="1"/>
            <a:r>
              <a:rPr lang="ru-RU" altLang="ru-RU" sz="2000" kern="1200" dirty="0">
                <a:latin typeface="+mn-lt"/>
                <a:ea typeface="+mn-ea"/>
                <a:cs typeface="+mn-cs"/>
              </a:rPr>
              <a:t>или комментария в тексте</a:t>
            </a:r>
            <a:endParaRPr lang="ru-RU" altLang="ru-RU" sz="2000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Заголовок 1"/>
          <p:cNvSpPr txBox="1"/>
          <p:nvPr/>
        </p:nvSpPr>
        <p:spPr>
          <a:xfrm>
            <a:off x="1042988" y="379413"/>
            <a:ext cx="7327900" cy="520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Futura PT Demi" charset="-52"/>
              </a:rPr>
              <a:t>Сверхзадача. Всегда!!</a:t>
            </a:r>
            <a:endParaRPr lang="ru-RU" altLang="ru-RU" b="1" dirty="0">
              <a:solidFill>
                <a:srgbClr val="C00000"/>
              </a:solidFill>
              <a:latin typeface="Futura PT Demi" charset="-52"/>
            </a:endParaRPr>
          </a:p>
        </p:txBody>
      </p:sp>
      <p:sp>
        <p:nvSpPr>
          <p:cNvPr id="49155" name="Объект 2"/>
          <p:cNvSpPr txBox="1"/>
          <p:nvPr/>
        </p:nvSpPr>
        <p:spPr>
          <a:xfrm>
            <a:off x="395288" y="1924050"/>
            <a:ext cx="8470900" cy="28082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latin typeface="Futura PT Book"/>
                <a:cs typeface="Times New Roman" panose="02020603050405020304" pitchFamily="18" charset="0"/>
              </a:rPr>
              <a:t>Для студентов, будущих преподавателей, очень важно  уметь  именно перерабатывать, интерпретировать,  приспосабливать  исходную информацию для разных целевых аудиторий</a:t>
            </a:r>
            <a:endParaRPr lang="ru-RU" altLang="ru-RU" dirty="0">
              <a:latin typeface="Futura PT Book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latin typeface="Futura PT Book"/>
                <a:cs typeface="Times New Roman" panose="02020603050405020304" pitchFamily="18" charset="0"/>
              </a:rPr>
              <a:t>И, осваивая инструмент для переработки информации, уметь приспосабливать его к своим задачам</a:t>
            </a:r>
            <a:endParaRPr lang="ru-RU" altLang="ru-RU" dirty="0"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  <a:latin typeface="Futura PT Book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ru-RU" altLang="ru-RU" dirty="0">
              <a:solidFill>
                <a:srgbClr val="222222"/>
              </a:solidFill>
              <a:latin typeface="Futura PT Book"/>
              <a:cs typeface="Times New Roman" panose="02020603050405020304" pitchFamily="18" charset="0"/>
            </a:endParaRPr>
          </a:p>
          <a:p>
            <a:pPr marL="0" lvl="0" indent="0" algn="l" eaLnBrk="1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</a:pPr>
            <a:endParaRPr lang="ru-RU" altLang="ru-RU" dirty="0">
              <a:latin typeface="Futura PT Boo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23850" y="1144588"/>
            <a:ext cx="4789488" cy="3262313"/>
          </a:xfrm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90000"/>
              </a:lnSpc>
              <a:buClr>
                <a:srgbClr val="F1AF00"/>
              </a:buClr>
              <a:buSzTx/>
              <a:buFont typeface="Wingdings" panose="05000000000000000000" pitchFamily="2" charset="2"/>
              <a:buChar char="§"/>
            </a:pPr>
            <a:r>
              <a:rPr sz="1700" dirty="0">
                <a:latin typeface="Futura PT Book"/>
              </a:rPr>
              <a:t>Заполните анкету на сайте </a:t>
            </a:r>
            <a:r>
              <a:rPr lang="en-US" altLang="x-none" sz="1700" dirty="0">
                <a:solidFill>
                  <a:srgbClr val="0D3E65"/>
                </a:solidFill>
                <a:latin typeface="Futura PT Book"/>
                <a:hlinkClick r:id="rId1"/>
              </a:rPr>
              <a:t>https://obrazovanie.1c.ru/oko/register/</a:t>
            </a:r>
            <a:endParaRPr sz="1700" dirty="0">
              <a:solidFill>
                <a:srgbClr val="0D3E65"/>
              </a:solidFill>
              <a:latin typeface="Futura PT Book"/>
            </a:endParaRPr>
          </a:p>
          <a:p>
            <a:pPr>
              <a:lnSpc>
                <a:spcPct val="90000"/>
              </a:lnSpc>
              <a:buClr>
                <a:srgbClr val="F1AF00"/>
              </a:buClr>
              <a:buSzTx/>
              <a:buFont typeface="Wingdings" panose="05000000000000000000" pitchFamily="2" charset="2"/>
              <a:buChar char="§"/>
            </a:pPr>
            <a:r>
              <a:rPr sz="1700" dirty="0">
                <a:latin typeface="Futura PT Book"/>
              </a:rPr>
              <a:t>Не забудьте отметить пункт «Назначить тестовый период для нового пользователя»</a:t>
            </a:r>
            <a:endParaRPr sz="1700" dirty="0">
              <a:latin typeface="Futura PT Book"/>
            </a:endParaRPr>
          </a:p>
          <a:p>
            <a:pPr>
              <a:lnSpc>
                <a:spcPct val="90000"/>
              </a:lnSpc>
              <a:buClr>
                <a:srgbClr val="F1AF00"/>
              </a:buClr>
              <a:buSzTx/>
              <a:buFont typeface="Wingdings" panose="05000000000000000000" pitchFamily="2" charset="2"/>
              <a:buChar char="§"/>
            </a:pPr>
            <a:r>
              <a:rPr sz="1700" dirty="0">
                <a:latin typeface="Futura PT Book"/>
              </a:rPr>
              <a:t>Дождитесь письма с данными для доступа к вашей базе и ссылками на методические материалы</a:t>
            </a:r>
            <a:endParaRPr sz="1700" dirty="0">
              <a:latin typeface="Futura PT Book"/>
            </a:endParaRPr>
          </a:p>
          <a:p>
            <a:pPr>
              <a:lnSpc>
                <a:spcPct val="90000"/>
              </a:lnSpc>
              <a:buClr>
                <a:srgbClr val="F1AF00"/>
              </a:buClr>
              <a:buSzTx/>
              <a:buFont typeface="Wingdings" panose="05000000000000000000" pitchFamily="2" charset="2"/>
              <a:buNone/>
            </a:pPr>
            <a:r>
              <a:rPr sz="1700" dirty="0">
                <a:solidFill>
                  <a:srgbClr val="C00000"/>
                </a:solidFill>
                <a:latin typeface="Futura PT Book"/>
              </a:rPr>
              <a:t>Можно начинать пользоваться!</a:t>
            </a:r>
            <a:endParaRPr sz="1700" dirty="0">
              <a:solidFill>
                <a:srgbClr val="C00000"/>
              </a:solidFill>
              <a:latin typeface="Futura PT Book"/>
            </a:endParaRPr>
          </a:p>
          <a:p>
            <a:pPr>
              <a:lnSpc>
                <a:spcPct val="90000"/>
              </a:lnSpc>
              <a:buClr>
                <a:srgbClr val="F1AF00"/>
              </a:buClr>
              <a:buSzTx/>
              <a:buFont typeface="Wingdings" panose="05000000000000000000" pitchFamily="2" charset="2"/>
              <a:buNone/>
            </a:pPr>
            <a:r>
              <a:rPr sz="1700" dirty="0">
                <a:solidFill>
                  <a:srgbClr val="C00000"/>
                </a:solidFill>
                <a:latin typeface="Futura PT Book"/>
              </a:rPr>
              <a:t>Остались вопросы? Закажите бесплатную индивидуальную консультацию</a:t>
            </a:r>
            <a:endParaRPr sz="1700" dirty="0">
              <a:solidFill>
                <a:srgbClr val="C00000"/>
              </a:solidFill>
              <a:latin typeface="Futura PT Book"/>
            </a:endParaRPr>
          </a:p>
        </p:txBody>
      </p:sp>
      <p:sp>
        <p:nvSpPr>
          <p:cNvPr id="51203" name="Rectangle 2"/>
          <p:cNvSpPr>
            <a:spLocks noGrp="1"/>
          </p:cNvSpPr>
          <p:nvPr>
            <p:ph type="title"/>
          </p:nvPr>
        </p:nvSpPr>
        <p:spPr>
          <a:xfrm>
            <a:off x="1387475" y="258763"/>
            <a:ext cx="6891338" cy="614362"/>
          </a:xfrm>
          <a:ln/>
        </p:spPr>
        <p:txBody>
          <a:bodyPr vert="horz" wrap="square" lIns="54000" tIns="0" rIns="54000" bIns="0" anchor="ctr" anchorCtr="0">
            <a:spAutoFit/>
          </a:bodyPr>
          <a:p>
            <a:r>
              <a:rPr lang="ru-RU" altLang="ru-RU" sz="2000" dirty="0">
                <a:solidFill>
                  <a:srgbClr val="C00000"/>
                </a:solidFill>
                <a:latin typeface="Futura PT Demi" charset="-52"/>
              </a:rPr>
              <a:t>Как подключиться к системе «1С:Оценка качества образования»</a:t>
            </a:r>
            <a:endParaRPr lang="ru-RU" altLang="ru-RU" sz="2000" dirty="0">
              <a:solidFill>
                <a:srgbClr val="C00000"/>
              </a:solidFill>
              <a:latin typeface="Futura PT Demi" charset="-52"/>
            </a:endParaRPr>
          </a:p>
        </p:txBody>
      </p:sp>
      <p:sp>
        <p:nvSpPr>
          <p:cNvPr id="51204" name="Rectangle 4"/>
          <p:cNvSpPr/>
          <p:nvPr/>
        </p:nvSpPr>
        <p:spPr>
          <a:xfrm>
            <a:off x="8097838" y="4740275"/>
            <a:ext cx="766762" cy="1539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ru-RU" altLang="ru-RU" sz="1000" b="1" dirty="0">
                <a:solidFill>
                  <a:srgbClr val="0D3E65"/>
                </a:solidFill>
              </a:rPr>
            </a:fld>
            <a:endParaRPr lang="ru-RU" altLang="ru-RU" sz="1000" b="1" dirty="0">
              <a:solidFill>
                <a:srgbClr val="0D3E65"/>
              </a:solidFill>
            </a:endParaRPr>
          </a:p>
        </p:txBody>
      </p:sp>
      <p:pic>
        <p:nvPicPr>
          <p:cNvPr id="51205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1144588"/>
            <a:ext cx="2381250" cy="2325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2771775"/>
            <a:ext cx="1608138" cy="160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200" y="1033463"/>
            <a:ext cx="4641850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Rectangle 2"/>
          <p:cNvSpPr>
            <a:spLocks noGrp="1"/>
          </p:cNvSpPr>
          <p:nvPr>
            <p:ph type="title"/>
          </p:nvPr>
        </p:nvSpPr>
        <p:spPr>
          <a:xfrm>
            <a:off x="1081088" y="141288"/>
            <a:ext cx="7199312" cy="614362"/>
          </a:xfrm>
          <a:ln/>
        </p:spPr>
        <p:txBody>
          <a:bodyPr vert="horz" wrap="square" lIns="54000" tIns="0" rIns="54000" bIns="0" anchor="ctr" anchorCtr="0">
            <a:spAutoFit/>
          </a:bodyPr>
          <a:p>
            <a:r>
              <a:rPr lang="ru-RU" altLang="ru-RU" sz="2100" dirty="0">
                <a:solidFill>
                  <a:srgbClr val="C00000"/>
                </a:solidFill>
                <a:latin typeface="Futura PT Demi" charset="-52"/>
              </a:rPr>
              <a:t>Новая механика получения сертификатов</a:t>
            </a:r>
            <a:br>
              <a:rPr lang="ru-RU" altLang="ru-RU" sz="2100" dirty="0">
                <a:solidFill>
                  <a:srgbClr val="C00000"/>
                </a:solidFill>
                <a:latin typeface="Futura PT Demi" charset="-52"/>
              </a:rPr>
            </a:br>
            <a:r>
              <a:rPr lang="ru-RU" altLang="ru-RU" sz="2100" dirty="0">
                <a:solidFill>
                  <a:srgbClr val="C00000"/>
                </a:solidFill>
                <a:latin typeface="Futura PT Demi" charset="-52"/>
              </a:rPr>
              <a:t>образовательных проектов фирмы «1С»</a:t>
            </a:r>
            <a:endParaRPr lang="ru-RU" altLang="ru-RU" sz="2100" dirty="0">
              <a:solidFill>
                <a:srgbClr val="C00000"/>
              </a:solidFill>
              <a:latin typeface="Futura PT Demi" charset="-52"/>
            </a:endParaRPr>
          </a:p>
        </p:txBody>
      </p:sp>
      <p:sp>
        <p:nvSpPr>
          <p:cNvPr id="53252" name="Rectangle 4"/>
          <p:cNvSpPr/>
          <p:nvPr/>
        </p:nvSpPr>
        <p:spPr>
          <a:xfrm>
            <a:off x="8099425" y="4741863"/>
            <a:ext cx="765175" cy="1539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ru-RU" altLang="ru-RU" sz="1000" b="1" dirty="0">
                <a:solidFill>
                  <a:srgbClr val="0D3E65"/>
                </a:solidFill>
              </a:rPr>
            </a:fld>
            <a:endParaRPr lang="ru-RU" altLang="ru-RU" sz="1000" b="1" dirty="0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476625" y="1420813"/>
            <a:ext cx="4433888" cy="16335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3254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413" y="1668463"/>
            <a:ext cx="3021012" cy="2008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Объект 9"/>
          <p:cNvSpPr txBox="1"/>
          <p:nvPr/>
        </p:nvSpPr>
        <p:spPr>
          <a:xfrm>
            <a:off x="107950" y="977900"/>
            <a:ext cx="4357688" cy="3900488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ts val="1000"/>
              </a:spcBef>
              <a:buClrTx/>
              <a:buFont typeface="Arial" panose="020B0604020202020204" pitchFamily="34" charset="0"/>
              <a:buNone/>
            </a:pPr>
            <a:r>
              <a:rPr sz="12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sz="1300" b="1" dirty="0">
                <a:solidFill>
                  <a:srgbClr val="FF0000"/>
                </a:solidFill>
              </a:rPr>
              <a:t>сертификат</a:t>
            </a:r>
            <a:endParaRPr sz="13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ts val="1000"/>
              </a:spcBef>
              <a:buClrTx/>
              <a:buFont typeface="Arial" panose="020B0604020202020204" pitchFamily="34" charset="0"/>
              <a:buNone/>
            </a:pPr>
            <a:r>
              <a:rPr sz="12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ts val="1000"/>
              </a:spcBef>
              <a:buClrTx/>
              <a:buFont typeface="Arial" panose="020B0604020202020204" pitchFamily="34" charset="0"/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eaLnBrk="1" hangingPunct="1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sz="12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sz="12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sz="1200" b="1" dirty="0">
                <a:solidFill>
                  <a:srgbClr val="000000"/>
                </a:solidFill>
              </a:rPr>
              <a:t> </a:t>
            </a:r>
            <a:endParaRPr sz="1200" b="1" dirty="0">
              <a:solidFill>
                <a:srgbClr val="000000"/>
              </a:solidFill>
            </a:endParaRPr>
          </a:p>
          <a:p>
            <a:pPr marL="0" lvl="0" indent="0" algn="l" eaLnBrk="1" hangingPunct="1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sz="12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sz="12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sz="1200" b="1" dirty="0">
                <a:solidFill>
                  <a:srgbClr val="000000"/>
                </a:solidFill>
              </a:rPr>
              <a:t> после проведения вебинара</a:t>
            </a:r>
            <a:endParaRPr sz="1200" b="1" dirty="0">
              <a:solidFill>
                <a:srgbClr val="000000"/>
              </a:solidFill>
            </a:endParaRPr>
          </a:p>
          <a:p>
            <a:pPr marL="0" lvl="0" indent="0" algn="l" eaLnBrk="1" hangingPunct="1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sz="1200" b="1" dirty="0">
                <a:solidFill>
                  <a:srgbClr val="72BFC5"/>
                </a:solidFill>
              </a:rPr>
              <a:t>Напишите слово </a:t>
            </a:r>
            <a:r>
              <a:rPr sz="1200" b="1" i="1" dirty="0">
                <a:solidFill>
                  <a:srgbClr val="72BFC5"/>
                </a:solidFill>
              </a:rPr>
              <a:t>«Сертификат» </a:t>
            </a:r>
            <a:r>
              <a:rPr sz="1200" b="1" dirty="0">
                <a:solidFill>
                  <a:srgbClr val="72BFC5"/>
                </a:solidFill>
              </a:rPr>
              <a:t>нам в сообщения</a:t>
            </a:r>
            <a:r>
              <a:rPr sz="1200" dirty="0">
                <a:solidFill>
                  <a:srgbClr val="000000"/>
                </a:solidFill>
              </a:rPr>
              <a:t> в сообществе во ВК </a:t>
            </a:r>
            <a:r>
              <a:rPr sz="12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sz="12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eaLnBrk="1" hangingPunct="1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sz="12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ts val="1000"/>
              </a:spcBef>
              <a:buClrTx/>
              <a:buFont typeface="Arial" panose="020B0604020202020204" pitchFamily="34" charset="0"/>
              <a:buNone/>
            </a:pPr>
            <a:endParaRPr sz="600" dirty="0"/>
          </a:p>
        </p:txBody>
      </p:sp>
      <p:sp>
        <p:nvSpPr>
          <p:cNvPr id="53256" name="TextBox 5"/>
          <p:cNvSpPr txBox="1"/>
          <p:nvPr/>
        </p:nvSpPr>
        <p:spPr>
          <a:xfrm>
            <a:off x="4394200" y="3796665"/>
            <a:ext cx="3389630" cy="370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hlinkClick r:id="rId3"/>
              </a:rPr>
              <a:t>https://vk.com/obrazovanie1c</a:t>
            </a:r>
            <a:r>
              <a:rPr lang="ru-RU" altLang="ru-RU" sz="1800" dirty="0"/>
              <a:t> </a:t>
            </a:r>
            <a:endParaRPr lang="ru-RU" altLang="ru-RU" sz="1800" dirty="0"/>
          </a:p>
        </p:txBody>
      </p:sp>
      <p:pic>
        <p:nvPicPr>
          <p:cNvPr id="5325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138" y="3792538"/>
            <a:ext cx="1289050" cy="1289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Заголовок 2"/>
          <p:cNvSpPr>
            <a:spLocks noGrp="1"/>
          </p:cNvSpPr>
          <p:nvPr>
            <p:ph type="title"/>
          </p:nvPr>
        </p:nvSpPr>
        <p:spPr>
          <a:xfrm>
            <a:off x="1187450" y="346075"/>
            <a:ext cx="5989638" cy="492125"/>
          </a:xfrm>
          <a:ln/>
        </p:spPr>
        <p:txBody>
          <a:bodyPr vert="horz" wrap="square" lIns="54000" tIns="0" rIns="54000" bIns="0" anchor="b" anchorCtr="0">
            <a:spAutoFit/>
          </a:bodyPr>
          <a:p>
            <a:pPr/>
            <a:r>
              <a:rPr lang="ru-RU" altLang="ru-RU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ru-RU" altLang="ru-RU" sz="32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3888" y="1685925"/>
            <a:ext cx="7886700" cy="3082925"/>
          </a:xfrm>
        </p:spPr>
        <p:txBody>
          <a:bodyPr vert="horz" wrap="square" lIns="91440" tIns="45720" rIns="91440" bIns="45720" numCol="1" anchor="t" anchorCtr="0" compatLnSpc="1"/>
          <a:p>
            <a:pPr algn="l">
              <a:lnSpc>
                <a:spcPct val="80000"/>
              </a:lnSpc>
            </a:pPr>
            <a:r>
              <a:rPr lang="en-US" altLang="x-none" sz="1600" kern="1200" dirty="0">
                <a:solidFill>
                  <a:srgbClr val="898989"/>
                </a:solidFill>
                <a:latin typeface="+mn-lt"/>
                <a:ea typeface="+mn-ea"/>
                <a:cs typeface="+mn-cs"/>
                <a:hlinkClick r:id="rId1"/>
              </a:rPr>
              <a:t>obr@1c.ru</a:t>
            </a:r>
            <a:endParaRPr sz="1600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r>
              <a:rPr lang="ru-RU" altLang="ru-RU" sz="1600" kern="1200" dirty="0">
                <a:solidFill>
                  <a:srgbClr val="898989"/>
                </a:solidFill>
                <a:latin typeface="+mn-lt"/>
                <a:ea typeface="+mn-ea"/>
                <a:cs typeface="+mn-cs"/>
                <a:hlinkClick r:id="rId2"/>
              </a:rPr>
              <a:t>http://obrazovanie.1c.ru/ </a:t>
            </a:r>
            <a:endParaRPr lang="ru-RU" altLang="ru-RU" sz="1600" kern="1200" dirty="0">
              <a:solidFill>
                <a:srgbClr val="898989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r>
              <a:rPr sz="1600" kern="1200" dirty="0">
                <a:solidFill>
                  <a:srgbClr val="425B93"/>
                </a:solidFill>
                <a:latin typeface="+mn-lt"/>
                <a:ea typeface="+mn-ea"/>
                <a:cs typeface="+mn-cs"/>
              </a:rPr>
              <a:t>8(800) 302-99-10</a:t>
            </a:r>
            <a:endParaRPr sz="1600" kern="1200" dirty="0">
              <a:solidFill>
                <a:srgbClr val="425B93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r>
              <a:rPr sz="1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Наши соцсети: </a:t>
            </a:r>
            <a:endParaRPr sz="16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r>
              <a:rPr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</a:t>
            </a:r>
            <a:endParaRPr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r>
              <a:rPr lang="en-US" altLang="x-non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https://vk.com/obrazovanie1c</a:t>
            </a:r>
            <a:r>
              <a:rPr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x-none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r>
              <a:rPr lang="en-US" altLang="x-non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Rutube</a:t>
            </a:r>
            <a:endParaRPr lang="en-US" altLang="x-none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r>
              <a:rPr lang="en-US" altLang="x-non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https://rutube.ru/channel/26121825/</a:t>
            </a:r>
            <a:r>
              <a:rPr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x-none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r>
              <a:rPr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Телеграм</a:t>
            </a:r>
            <a:endParaRPr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r>
              <a:rPr lang="en-US" altLang="x-non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https://t.me/Edu_discussion</a:t>
            </a:r>
            <a:r>
              <a:rPr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endParaRPr sz="17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ct val="80000"/>
              </a:lnSpc>
            </a:pPr>
            <a:endParaRPr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6" name="Номер слайда 1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lIns="0" tIns="0" rIns="0" bIns="0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ru-RU" altLang="ru-RU" sz="1000" b="1" dirty="0">
                <a:solidFill>
                  <a:srgbClr val="7F7F7F"/>
                </a:solidFill>
              </a:rPr>
            </a:fld>
            <a:endParaRPr lang="ru-RU" altLang="ru-RU" sz="1000" b="1" dirty="0">
              <a:solidFill>
                <a:srgbClr val="7F7F7F"/>
              </a:solidFill>
            </a:endParaRPr>
          </a:p>
        </p:txBody>
      </p:sp>
      <p:pic>
        <p:nvPicPr>
          <p:cNvPr id="54277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825" y="1560513"/>
            <a:ext cx="1057275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663" y="2617788"/>
            <a:ext cx="1057275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825" y="3729038"/>
            <a:ext cx="1057275" cy="1057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1311275"/>
            <a:ext cx="2508250" cy="2509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7326313" y="4948238"/>
            <a:ext cx="574675" cy="153987"/>
          </a:xfrm>
          <a:ln/>
        </p:spPr>
        <p:txBody>
          <a:bodyPr lIns="0" tIns="0" rIns="0" bIns="0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ru-RU" altLang="ru-RU" sz="1000" b="1" dirty="0">
                <a:solidFill>
                  <a:srgbClr val="7F7F7F"/>
                </a:solidFill>
              </a:rPr>
            </a:fld>
            <a:endParaRPr lang="ru-RU" altLang="ru-RU" sz="1000" b="1" dirty="0">
              <a:solidFill>
                <a:srgbClr val="7F7F7F"/>
              </a:solidFill>
            </a:endParaRPr>
          </a:p>
        </p:txBody>
      </p:sp>
      <p:sp>
        <p:nvSpPr>
          <p:cNvPr id="12292" name="Rectangle 3"/>
          <p:cNvSpPr>
            <a:spLocks noGrp="1"/>
          </p:cNvSpPr>
          <p:nvPr>
            <p:ph type="title"/>
          </p:nvPr>
        </p:nvSpPr>
        <p:spPr>
          <a:xfrm>
            <a:off x="992188" y="292100"/>
            <a:ext cx="8151812" cy="614363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Demi" charset="-52"/>
                <a:ea typeface="+mj-ea"/>
                <a:cs typeface="+mj-cs"/>
              </a:rPr>
              <a:t>Библиотека «1С:Образование» - более 25 тысяч интерактивных мультимедийных цифровых ресурсов</a:t>
            </a:r>
            <a:endParaRPr lang="ru-RU" altLang="ru-RU" sz="2000" kern="1200" dirty="0">
              <a:solidFill>
                <a:srgbClr val="C00000"/>
              </a:solidFill>
              <a:latin typeface="Futura PT Demi" charset="-52"/>
              <a:ea typeface="+mj-ea"/>
              <a:cs typeface="+mj-cs"/>
            </a:endParaRPr>
          </a:p>
        </p:txBody>
      </p:sp>
      <p:sp>
        <p:nvSpPr>
          <p:cNvPr id="1604612" name="Rectangle 4"/>
          <p:cNvSpPr>
            <a:spLocks noGrp="1" noChangeArrowheads="1"/>
          </p:cNvSpPr>
          <p:nvPr>
            <p:ph idx="1"/>
          </p:nvPr>
        </p:nvSpPr>
        <p:spPr>
          <a:xfrm>
            <a:off x="4078288" y="1290638"/>
            <a:ext cx="4789488" cy="2859088"/>
          </a:xfrm>
        </p:spPr>
        <p:txBody>
          <a:bodyPr vert="horz" wrap="square" lIns="91440" tIns="45720" rIns="91440" bIns="45720" numCol="1" anchor="t" anchorCtr="0" compatLnSpc="1"/>
          <a:p>
            <a:pPr marL="257175" lvl="1" indent="-257175">
              <a:lnSpc>
                <a:spcPct val="80000"/>
              </a:lnSpc>
            </a:pPr>
            <a:r>
              <a:rPr sz="1800" dirty="0">
                <a:sym typeface="+mn-ea"/>
              </a:rPr>
              <a:t>Начальная школа (математика, русский язык, литературное чтение, окружающий мир и другие предметы)</a:t>
            </a:r>
            <a:endParaRPr sz="1800" kern="1200" dirty="0">
              <a:latin typeface="+mn-lt"/>
              <a:ea typeface="+mn-ea"/>
              <a:cs typeface="+mn-cs"/>
            </a:endParaRPr>
          </a:p>
          <a:p>
            <a:pPr marL="257175" lvl="1" indent="-257175">
              <a:lnSpc>
                <a:spcPct val="80000"/>
              </a:lnSpc>
            </a:pPr>
            <a:r>
              <a:rPr sz="1800" kern="1200" dirty="0">
                <a:latin typeface="+mn-lt"/>
                <a:ea typeface="+mn-ea"/>
                <a:cs typeface="+mn-cs"/>
              </a:rPr>
              <a:t>Математика, алгебра, геометрия, информатика</a:t>
            </a:r>
            <a:endParaRPr sz="1800" kern="1200" dirty="0">
              <a:latin typeface="+mn-lt"/>
              <a:ea typeface="+mn-ea"/>
              <a:cs typeface="+mn-cs"/>
            </a:endParaRPr>
          </a:p>
          <a:p>
            <a:pPr marL="257175" lvl="1" indent="-257175">
              <a:lnSpc>
                <a:spcPct val="80000"/>
              </a:lnSpc>
            </a:pPr>
            <a:r>
              <a:rPr sz="1800" kern="1200" dirty="0">
                <a:latin typeface="+mn-lt"/>
                <a:ea typeface="+mn-ea"/>
                <a:cs typeface="+mn-cs"/>
              </a:rPr>
              <a:t>Русский язык</a:t>
            </a:r>
            <a:endParaRPr sz="1800" kern="1200" dirty="0">
              <a:latin typeface="+mn-lt"/>
              <a:ea typeface="+mn-ea"/>
              <a:cs typeface="+mn-cs"/>
            </a:endParaRPr>
          </a:p>
          <a:p>
            <a:pPr marL="257175" lvl="1" indent="-257175">
              <a:lnSpc>
                <a:spcPct val="80000"/>
              </a:lnSpc>
            </a:pPr>
            <a:r>
              <a:rPr sz="1800" kern="1200" dirty="0">
                <a:latin typeface="+mn-lt"/>
                <a:ea typeface="+mn-ea"/>
                <a:cs typeface="+mn-cs"/>
              </a:rPr>
              <a:t>Физика</a:t>
            </a:r>
            <a:endParaRPr sz="1800" kern="1200" dirty="0">
              <a:latin typeface="+mn-lt"/>
              <a:ea typeface="+mn-ea"/>
              <a:cs typeface="+mn-cs"/>
            </a:endParaRPr>
          </a:p>
          <a:p>
            <a:pPr marL="257175" lvl="1" indent="-257175">
              <a:lnSpc>
                <a:spcPct val="80000"/>
              </a:lnSpc>
            </a:pPr>
            <a:r>
              <a:rPr sz="1800" kern="1200" dirty="0">
                <a:latin typeface="+mn-lt"/>
                <a:ea typeface="+mn-ea"/>
                <a:cs typeface="+mn-cs"/>
              </a:rPr>
              <a:t>Химия, биология, география</a:t>
            </a:r>
            <a:endParaRPr sz="1800" kern="1200" dirty="0">
              <a:latin typeface="+mn-lt"/>
              <a:ea typeface="+mn-ea"/>
              <a:cs typeface="+mn-cs"/>
            </a:endParaRPr>
          </a:p>
          <a:p>
            <a:pPr marL="257175" lvl="1" indent="-257175">
              <a:lnSpc>
                <a:spcPct val="80000"/>
              </a:lnSpc>
            </a:pPr>
            <a:r>
              <a:rPr sz="1800" kern="1200" dirty="0">
                <a:latin typeface="+mn-lt"/>
                <a:ea typeface="+mn-ea"/>
                <a:cs typeface="+mn-cs"/>
              </a:rPr>
              <a:t>История, экономика, обществознание</a:t>
            </a:r>
            <a:endParaRPr sz="1800" kern="1200" dirty="0">
              <a:latin typeface="+mn-lt"/>
              <a:ea typeface="+mn-ea"/>
              <a:cs typeface="+mn-cs"/>
            </a:endParaRPr>
          </a:p>
          <a:p>
            <a:pPr marL="257175" lvl="1" indent="-257175">
              <a:lnSpc>
                <a:spcPct val="80000"/>
              </a:lnSpc>
            </a:pPr>
            <a:endParaRPr sz="2000" kern="1200" dirty="0">
              <a:latin typeface="Futura PT Demi" charset="-52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900" kern="1200" dirty="0">
                <a:solidFill>
                  <a:srgbClr val="FF0000"/>
                </a:solidFill>
                <a:latin typeface="Futura PT Demi" charset="-52"/>
                <a:ea typeface="+mn-ea"/>
                <a:cs typeface="+mn-cs"/>
              </a:rPr>
              <a:t>	</a:t>
            </a:r>
            <a:endParaRPr lang="ru-RU" altLang="ru-RU" sz="9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2294" name="Объект 4"/>
          <p:cNvSpPr txBox="1"/>
          <p:nvPr/>
        </p:nvSpPr>
        <p:spPr>
          <a:xfrm>
            <a:off x="276225" y="3856038"/>
            <a:ext cx="8645525" cy="863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35255" lvl="0" inden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Tx/>
              <a:buNone/>
            </a:pPr>
            <a:r>
              <a:rPr lang="ru-RU" altLang="ru-RU" sz="1500" dirty="0">
                <a:solidFill>
                  <a:srgbClr val="C00000"/>
                </a:solidFill>
                <a:latin typeface="Futura PT Demi" charset="-52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 sz="1500" dirty="0">
              <a:solidFill>
                <a:srgbClr val="C00000"/>
              </a:solidFill>
              <a:latin typeface="Futura PT Demi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250950" y="206375"/>
            <a:ext cx="7264400" cy="36988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>
              <a:buNone/>
            </a:pPr>
            <a:r>
              <a:rPr lang="ru-RU" altLang="ru-RU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Почему «1С:образование» ?</a:t>
            </a:r>
            <a:endParaRPr lang="ru-RU" altLang="ru-RU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14339" name="Номер слайда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0" tIns="0" rIns="0" bIns="0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ru-RU" altLang="ru-RU" sz="1000" b="1" dirty="0">
                <a:solidFill>
                  <a:srgbClr val="7F7F7F"/>
                </a:solidFill>
              </a:rPr>
            </a:fld>
            <a:endParaRPr lang="ru-RU" altLang="ru-RU" sz="1000" b="1" dirty="0">
              <a:solidFill>
                <a:srgbClr val="7F7F7F"/>
              </a:solidFill>
            </a:endParaRPr>
          </a:p>
        </p:txBody>
      </p:sp>
      <p:sp>
        <p:nvSpPr>
          <p:cNvPr id="14340" name="Объект 11"/>
          <p:cNvSpPr txBox="1"/>
          <p:nvPr/>
        </p:nvSpPr>
        <p:spPr>
          <a:xfrm>
            <a:off x="395288" y="1420813"/>
            <a:ext cx="6769100" cy="30956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Futura PT Book"/>
              </a:rPr>
              <a:t>Развернутый каталог библиотеки</a:t>
            </a:r>
            <a:endParaRPr lang="ru-RU" altLang="ru-RU" sz="1400" dirty="0">
              <a:latin typeface="Futura PT Book"/>
            </a:endParaRPr>
          </a:p>
          <a:p>
            <a:pPr marL="285750" lvl="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Futura PT Book"/>
              </a:rPr>
              <a:t>Дробное представление информации</a:t>
            </a:r>
            <a:endParaRPr lang="ru-RU" altLang="ru-RU" sz="1400" dirty="0">
              <a:latin typeface="Futura PT Book"/>
            </a:endParaRPr>
          </a:p>
          <a:p>
            <a:pPr marL="285750" lvl="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Futura PT Book"/>
              </a:rPr>
              <a:t>Чёткое распределение материала по темам</a:t>
            </a:r>
            <a:endParaRPr lang="ru-RU" altLang="ru-RU" sz="1400" dirty="0">
              <a:latin typeface="Futura PT Book"/>
            </a:endParaRPr>
          </a:p>
          <a:p>
            <a:pPr marL="285750" lvl="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Futura PT Book"/>
              </a:rPr>
              <a:t>Разнообразие видов учебных материалов</a:t>
            </a:r>
            <a:endParaRPr lang="ru-RU" altLang="ru-RU" sz="1400" dirty="0">
              <a:latin typeface="Futura PT Book"/>
            </a:endParaRPr>
          </a:p>
          <a:p>
            <a:pPr marL="285750" lvl="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Futura PT Book"/>
              </a:rPr>
              <a:t>Единообразие оформления материалов</a:t>
            </a:r>
            <a:endParaRPr lang="ru-RU" altLang="ru-RU" sz="1400" dirty="0">
              <a:latin typeface="Futura PT Book"/>
            </a:endParaRPr>
          </a:p>
          <a:p>
            <a:pPr marL="285750" lvl="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Futura PT Book"/>
              </a:rPr>
              <a:t>Методические рекомендации внутри системы</a:t>
            </a:r>
            <a:endParaRPr lang="ru-RU" altLang="ru-RU" sz="1400" dirty="0">
              <a:latin typeface="Futura PT Book"/>
            </a:endParaRPr>
          </a:p>
          <a:p>
            <a:pPr marL="285750" lvl="0" indent="-285750" algn="l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Futura PT Book"/>
              </a:rPr>
              <a:t>Выстраивание индивидуальных дорог</a:t>
            </a:r>
            <a:endParaRPr lang="ru-RU" altLang="ru-RU" sz="1400" dirty="0">
              <a:latin typeface="Futura PT Book"/>
            </a:endParaRPr>
          </a:p>
          <a:p>
            <a:pPr marL="285750" lvl="0" indent="-285750" algn="l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Futura PT Book"/>
              </a:rPr>
              <a:t>Возможность построения своих подборок материалов</a:t>
            </a:r>
            <a:endParaRPr lang="ru-RU" altLang="ru-RU" sz="1400" dirty="0">
              <a:latin typeface="Futura PT Book"/>
            </a:endParaRPr>
          </a:p>
          <a:p>
            <a:pPr marL="285750" lvl="0" indent="-285750" algn="l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>
                <a:latin typeface="Futura PT Book"/>
              </a:rPr>
              <a:t>Возможность создания своих ресурсов</a:t>
            </a:r>
            <a:endParaRPr lang="ru-RU" altLang="ru-RU" sz="1400" dirty="0">
              <a:latin typeface="Futura PT Book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altLang="ru-RU" sz="1400" dirty="0">
              <a:latin typeface="Futura PT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38225" y="285750"/>
            <a:ext cx="6913563" cy="614363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Мурманский колледж искусств.</a:t>
            </a:r>
            <a:b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</a:br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Условия изучения школьного курса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611188" y="1651000"/>
            <a:ext cx="8255000" cy="2933700"/>
          </a:xfrm>
          <a:ln/>
        </p:spPr>
        <p:txBody>
          <a:bodyPr vert="horz" wrap="square" lIns="91440" tIns="45720" rIns="91440" bIns="45720" anchor="t" anchorCtr="0"/>
          <a:p>
            <a:pPr marL="0" indent="0" algn="l">
              <a:buFont typeface="Wingdings" panose="05000000000000000000" pitchFamily="2" charset="2"/>
              <a:buNone/>
            </a:pPr>
            <a:r>
              <a:rPr lang="ru-RU" altLang="ru-RU" sz="2400" kern="1200" dirty="0">
                <a:latin typeface="+mn-lt"/>
                <a:ea typeface="+mn-ea"/>
                <a:cs typeface="+mn-cs"/>
              </a:rPr>
              <a:t>    Согласно ФГОС на изучение программы 10-11 класса по всем общеобразовательным предметам выделяется минимальное количество часов: например, курс «Естествознание», включающий в себя биологию, физику и химию, составляет всего 36 часов, длится один год, и по нему предусмотрено только одно занятие длительностью 1 академический час в неделю</a:t>
            </a:r>
            <a:endParaRPr lang="ru-RU" altLang="ru-RU" sz="2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6388" name="Rectangle 15"/>
          <p:cNvSpPr txBox="1"/>
          <p:nvPr/>
        </p:nvSpPr>
        <p:spPr>
          <a:xfrm>
            <a:off x="8101013" y="4741863"/>
            <a:ext cx="765175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ru-RU" altLang="ru-RU" sz="1000" b="1" dirty="0">
                <a:solidFill>
                  <a:srgbClr val="7F7F7F"/>
                </a:solidFill>
              </a:rPr>
            </a:fld>
            <a:endParaRPr lang="ru-RU" altLang="ru-RU" sz="10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Заголовок 10"/>
          <p:cNvSpPr>
            <a:spLocks noGrp="1"/>
          </p:cNvSpPr>
          <p:nvPr>
            <p:ph type="title"/>
          </p:nvPr>
        </p:nvSpPr>
        <p:spPr>
          <a:xfrm>
            <a:off x="1619250" y="371475"/>
            <a:ext cx="6913563" cy="30638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ИТ-решения для использования 1С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sp>
        <p:nvSpPr>
          <p:cNvPr id="18435" name="Объект 11"/>
          <p:cNvSpPr>
            <a:spLocks noGrp="1"/>
          </p:cNvSpPr>
          <p:nvPr>
            <p:ph idx="1"/>
          </p:nvPr>
        </p:nvSpPr>
        <p:spPr>
          <a:xfrm>
            <a:off x="179388" y="1371600"/>
            <a:ext cx="8686800" cy="2933700"/>
          </a:xfrm>
          <a:ln/>
        </p:spPr>
        <p:txBody>
          <a:bodyPr vert="horz" wrap="square" lIns="91440" tIns="45720" rIns="91440" bIns="45720" anchor="t" anchorCtr="0"/>
          <a:p>
            <a:pPr marL="0" indent="0" algn="l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kern="1200" dirty="0">
                <a:latin typeface="+mn-lt"/>
                <a:ea typeface="+mn-ea"/>
                <a:cs typeface="+mn-cs"/>
              </a:rPr>
              <a:t>   	</a:t>
            </a:r>
            <a:r>
              <a:rPr lang="ru-RU" altLang="ru-RU" sz="2400" b="1" kern="1200" dirty="0">
                <a:latin typeface="+mn-lt"/>
                <a:ea typeface="+mn-ea"/>
                <a:cs typeface="+mn-cs"/>
              </a:rPr>
              <a:t>Я веду занятия по предметам(на 1 ставку): естествознание, математика, информатика, география, астрономия, основы менеджмента, основы культурологии и др.</a:t>
            </a:r>
            <a:endParaRPr lang="en-US" altLang="ru-RU" sz="2400" b="1" kern="1200" dirty="0">
              <a:latin typeface="+mn-lt"/>
              <a:ea typeface="+mn-ea"/>
              <a:cs typeface="+mn-cs"/>
            </a:endParaRPr>
          </a:p>
          <a:p>
            <a:pPr marL="0" indent="0" algn="l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kern="1200" dirty="0">
                <a:latin typeface="+mn-lt"/>
                <a:ea typeface="+mn-ea"/>
                <a:cs typeface="+mn-cs"/>
              </a:rPr>
              <a:t>	Для этого выделен  компьютерный класс с выходом в сеть интернет. В результате можно практически полностью перейти для обучения в «виртуальную реальность».</a:t>
            </a:r>
            <a:endParaRPr lang="ru-RU" altLang="ru-RU" sz="2400" b="1" kern="1200" dirty="0">
              <a:latin typeface="+mn-lt"/>
              <a:ea typeface="+mn-ea"/>
              <a:cs typeface="+mn-cs"/>
            </a:endParaRPr>
          </a:p>
          <a:p>
            <a:pPr marL="0" indent="0" algn="l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kern="1200" dirty="0"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kern="1200" dirty="0"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8436" name="Rectangle 15"/>
          <p:cNvSpPr txBox="1"/>
          <p:nvPr/>
        </p:nvSpPr>
        <p:spPr>
          <a:xfrm>
            <a:off x="8101013" y="4741863"/>
            <a:ext cx="765175" cy="152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ru-RU" altLang="ru-RU" sz="1000" b="1" dirty="0">
                <a:solidFill>
                  <a:srgbClr val="7F7F7F"/>
                </a:solidFill>
              </a:rPr>
            </a:fld>
            <a:endParaRPr lang="ru-RU" altLang="ru-RU" sz="10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Рисунок 4"/>
          <p:cNvPicPr>
            <a:picLocks noChangeAspect="1"/>
          </p:cNvPicPr>
          <p:nvPr/>
        </p:nvPicPr>
        <p:blipFill>
          <a:blip r:embed="rId1"/>
          <a:srcRect l="35710" t="25137" r="5975" b="6055"/>
          <a:stretch>
            <a:fillRect/>
          </a:stretch>
        </p:blipFill>
        <p:spPr>
          <a:xfrm>
            <a:off x="639763" y="1765300"/>
            <a:ext cx="4213225" cy="307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25" y="2371725"/>
            <a:ext cx="4665663" cy="2714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4" name="Группа 1"/>
          <p:cNvGrpSpPr/>
          <p:nvPr/>
        </p:nvGrpSpPr>
        <p:grpSpPr>
          <a:xfrm>
            <a:off x="26988" y="838200"/>
            <a:ext cx="9144000" cy="1536700"/>
            <a:chOff x="-1838325" y="1428750"/>
            <a:chExt cx="10371138" cy="1853034"/>
          </a:xfrm>
        </p:grpSpPr>
        <p:pic>
          <p:nvPicPr>
            <p:cNvPr id="20486" name="Picture 6"/>
            <p:cNvPicPr>
              <a:picLocks noChangeAspect="1"/>
            </p:cNvPicPr>
            <p:nvPr/>
          </p:nvPicPr>
          <p:blipFill>
            <a:blip r:embed="rId3"/>
            <a:srcRect t="20833" r="30013" b="52147"/>
            <a:stretch>
              <a:fillRect/>
            </a:stretch>
          </p:blipFill>
          <p:spPr>
            <a:xfrm>
              <a:off x="0" y="1428750"/>
              <a:ext cx="8532813" cy="185303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7"/>
            <p:cNvPicPr>
              <a:picLocks noChangeAspect="1"/>
            </p:cNvPicPr>
            <p:nvPr/>
          </p:nvPicPr>
          <p:blipFill>
            <a:blip r:embed="rId4"/>
            <a:srcRect t="69977" r="69844" b="12500"/>
            <a:stretch>
              <a:fillRect/>
            </a:stretch>
          </p:blipFill>
          <p:spPr>
            <a:xfrm>
              <a:off x="-1838325" y="1924472"/>
              <a:ext cx="3676650" cy="120173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485" name="Rectangle 3"/>
          <p:cNvSpPr txBox="1"/>
          <p:nvPr/>
        </p:nvSpPr>
        <p:spPr>
          <a:xfrm>
            <a:off x="1187450" y="98425"/>
            <a:ext cx="7358063" cy="492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ctr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anose="05000000000000000000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AF00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196850" algn="r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Futura PT Book"/>
              </a:rPr>
              <a:t>Первое «потрясение». Индивидуализация работы студента</a:t>
            </a:r>
            <a:endParaRPr lang="ru-RU" altLang="ru-RU" b="1" dirty="0">
              <a:solidFill>
                <a:srgbClr val="C00000"/>
              </a:solidFill>
              <a:latin typeface="Futura PT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Объект 2"/>
          <p:cNvSpPr>
            <a:spLocks noGrp="1"/>
          </p:cNvSpPr>
          <p:nvPr>
            <p:ph sz="half" idx="2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0" indent="0">
              <a:buClr>
                <a:srgbClr val="F1AF00"/>
              </a:buClr>
              <a:buSzTx/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sp>
        <p:nvSpPr>
          <p:cNvPr id="22531" name="Объект 4"/>
          <p:cNvSpPr>
            <a:spLocks noGrp="1"/>
          </p:cNvSpPr>
          <p:nvPr>
            <p:ph sz="quarter" idx="4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0" indent="0">
              <a:buClr>
                <a:srgbClr val="F1AF00"/>
              </a:buClr>
              <a:buSzTx/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sp>
        <p:nvSpPr>
          <p:cNvPr id="22532" name="Заголовок 5"/>
          <p:cNvSpPr>
            <a:spLocks noGrp="1"/>
          </p:cNvSpPr>
          <p:nvPr>
            <p:ph type="title"/>
          </p:nvPr>
        </p:nvSpPr>
        <p:spPr>
          <a:xfrm>
            <a:off x="1042988" y="63500"/>
            <a:ext cx="7669212" cy="922338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«1С:Образование»: </a:t>
            </a:r>
            <a:b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</a:br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Готовые тесты: индивидуализация работы со студентом и группой. 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pic>
        <p:nvPicPr>
          <p:cNvPr id="22533" name="Picture 11"/>
          <p:cNvPicPr>
            <a:picLocks noChangeAspect="1"/>
          </p:cNvPicPr>
          <p:nvPr/>
        </p:nvPicPr>
        <p:blipFill>
          <a:blip r:embed="rId1"/>
          <a:srcRect l="13126" t="21388" r="3906" b="4167"/>
          <a:stretch>
            <a:fillRect/>
          </a:stretch>
        </p:blipFill>
        <p:spPr>
          <a:xfrm>
            <a:off x="187325" y="1276350"/>
            <a:ext cx="6778625" cy="342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12"/>
          <p:cNvPicPr>
            <a:picLocks noChangeAspect="1"/>
          </p:cNvPicPr>
          <p:nvPr/>
        </p:nvPicPr>
        <p:blipFill>
          <a:blip r:embed="rId2"/>
          <a:srcRect l="12502" t="26506" r="34373" b="26134"/>
          <a:stretch>
            <a:fillRect/>
          </a:stretch>
        </p:blipFill>
        <p:spPr>
          <a:xfrm>
            <a:off x="3779838" y="2105025"/>
            <a:ext cx="4932362" cy="247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Прямоугольник 2"/>
          <p:cNvSpPr/>
          <p:nvPr/>
        </p:nvSpPr>
        <p:spPr>
          <a:xfrm rot="1105206">
            <a:off x="748367" y="2351803"/>
            <a:ext cx="77143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Статистика по студенту и по вопросу по группам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5431" y="4683423"/>
            <a:ext cx="65330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Хотелось бы еще и статистику по потоку 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8242300" y="4949825"/>
            <a:ext cx="766763" cy="152400"/>
          </a:xfrm>
          <a:ln/>
        </p:spPr>
        <p:txBody>
          <a:bodyPr lIns="0" tIns="0" rIns="0" bIns="0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ru-RU" altLang="ru-RU" sz="1000" b="1" dirty="0">
                <a:solidFill>
                  <a:srgbClr val="7F7F7F"/>
                </a:solidFill>
              </a:rPr>
            </a:fld>
            <a:endParaRPr lang="ru-RU" altLang="ru-RU" sz="1000" b="1" dirty="0">
              <a:solidFill>
                <a:srgbClr val="7F7F7F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title"/>
          </p:nvPr>
        </p:nvSpPr>
        <p:spPr>
          <a:xfrm>
            <a:off x="1116013" y="303213"/>
            <a:ext cx="8027987" cy="615950"/>
          </a:xfrm>
          <a:ln/>
        </p:spPr>
        <p:txBody>
          <a:bodyPr vert="horz" wrap="square" lIns="54000" tIns="0" rIns="54000" bIns="0" anchor="ctr" anchorCtr="0">
            <a:spAutoFit/>
          </a:bodyPr>
          <a:p>
            <a:pPr/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Инструменты для создания </a:t>
            </a:r>
            <a:b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</a:br>
            <a:r>
              <a:rPr lang="ru-RU" altLang="ru-RU" sz="2000" kern="1200" dirty="0">
                <a:solidFill>
                  <a:srgbClr val="C00000"/>
                </a:solidFill>
                <a:latin typeface="Futura PT Book"/>
                <a:ea typeface="+mj-ea"/>
                <a:cs typeface="+mj-cs"/>
              </a:rPr>
              <a:t>авторских учебных материалов, тестов и тренажеров</a:t>
            </a:r>
            <a:endParaRPr lang="ru-RU" altLang="ru-RU" sz="2000" kern="1200" dirty="0">
              <a:solidFill>
                <a:srgbClr val="C00000"/>
              </a:solidFill>
              <a:latin typeface="Futura PT Book"/>
              <a:ea typeface="+mj-ea"/>
              <a:cs typeface="+mj-cs"/>
            </a:endParaRPr>
          </a:p>
        </p:txBody>
      </p:sp>
      <p:grpSp>
        <p:nvGrpSpPr>
          <p:cNvPr id="24580" name="Группа 7"/>
          <p:cNvGrpSpPr/>
          <p:nvPr/>
        </p:nvGrpSpPr>
        <p:grpSpPr>
          <a:xfrm>
            <a:off x="0" y="1204913"/>
            <a:ext cx="8999538" cy="3792537"/>
            <a:chOff x="0" y="1204392"/>
            <a:chExt cx="8999400" cy="3792319"/>
          </a:xfrm>
        </p:grpSpPr>
        <p:grpSp>
          <p:nvGrpSpPr>
            <p:cNvPr id="24581" name="Группа 5"/>
            <p:cNvGrpSpPr/>
            <p:nvPr/>
          </p:nvGrpSpPr>
          <p:grpSpPr>
            <a:xfrm>
              <a:off x="0" y="1204392"/>
              <a:ext cx="8999400" cy="3748608"/>
              <a:chOff x="0" y="1204392"/>
              <a:chExt cx="8999400" cy="3748608"/>
            </a:xfrm>
          </p:grpSpPr>
          <p:pic>
            <p:nvPicPr>
              <p:cNvPr id="24585" name="Picture 6"/>
              <p:cNvPicPr>
                <a:picLocks noChangeAspect="1"/>
              </p:cNvPicPr>
              <p:nvPr/>
            </p:nvPicPr>
            <p:blipFill>
              <a:blip r:embed="rId1"/>
              <a:srcRect l="1094" t="17561" b="9196"/>
              <a:stretch>
                <a:fillRect/>
              </a:stretch>
            </p:blipFill>
            <p:spPr>
              <a:xfrm>
                <a:off x="0" y="1204392"/>
                <a:ext cx="8999400" cy="3748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209438" y="2155366"/>
                <a:ext cx="2952218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Создать страницу</a:t>
                </a:r>
                <a:endParaRPr kumimoji="0" lang="ru-RU" sz="24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4140137" y="1434566"/>
                <a:ext cx="647690" cy="346055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379589" y="3104927"/>
                <a:ext cx="2611933" cy="12003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картинками, </a:t>
                </a:r>
                <a:endParaRPr kumimoji="0" lang="ru-RU" sz="24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аудио- и </a:t>
                </a:r>
                <a:endParaRPr kumimoji="0" lang="ru-RU" sz="24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400" b="1" i="0" u="none" strike="noStrike" kern="1200" cap="none" spc="0" normalizeH="0" baseline="0" noProof="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видеороликами</a:t>
                </a:r>
                <a:endParaRPr kumimoji="0" lang="ru-RU" sz="24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582" name="Picture 7"/>
            <p:cNvPicPr>
              <a:picLocks noChangeAspect="1"/>
            </p:cNvPicPr>
            <p:nvPr/>
          </p:nvPicPr>
          <p:blipFill>
            <a:blip r:embed="rId2"/>
            <a:srcRect l="12500" t="17200" r="28125" b="8913"/>
            <a:stretch>
              <a:fillRect/>
            </a:stretch>
          </p:blipFill>
          <p:spPr>
            <a:xfrm>
              <a:off x="4161656" y="1783532"/>
              <a:ext cx="4590256" cy="32131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6456783" y="2802359"/>
              <a:ext cx="2175531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24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Создать тест</a:t>
              </a:r>
              <a:endPara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67584" y="4300735"/>
              <a:ext cx="341099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24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Получить статистику</a:t>
              </a:r>
              <a:endParaRPr kumimoji="0" lang="ru-RU" sz="24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5281</Words>
  <Application>WPS Presentation</Application>
  <PresentationFormat>Произвольный</PresentationFormat>
  <Paragraphs>214</Paragraphs>
  <Slides>24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3" baseType="lpstr">
      <vt:lpstr>Arial</vt:lpstr>
      <vt:lpstr>SimSun</vt:lpstr>
      <vt:lpstr>Wingdings</vt:lpstr>
      <vt:lpstr>Calibri</vt:lpstr>
      <vt:lpstr>Futura PT Book</vt:lpstr>
      <vt:lpstr>Liberation Mono</vt:lpstr>
      <vt:lpstr>Futura PT Demi</vt:lpstr>
      <vt:lpstr>Times New Roman</vt:lpstr>
      <vt:lpstr>Microsoft YaHei</vt:lpstr>
      <vt:lpstr>Arial Unicode MS</vt:lpstr>
      <vt:lpstr>Cambria</vt:lpstr>
      <vt:lpstr>DejaVu Sans Light</vt:lpstr>
      <vt:lpstr>Gabriola</vt:lpstr>
      <vt:lpstr>Liberation Sans</vt:lpstr>
      <vt:lpstr>Microsoft JhengHei Light</vt:lpstr>
      <vt:lpstr>Microsoft YaHei Light</vt:lpstr>
      <vt:lpstr>MS Reference Sans Serif</vt:lpstr>
      <vt:lpstr>PT Astra Serif</vt:lpstr>
      <vt:lpstr>Segoe UI</vt:lpstr>
      <vt:lpstr>Segoe UI Semibold</vt:lpstr>
      <vt:lpstr>Sitka Display</vt:lpstr>
      <vt:lpstr>Source Sans Pro</vt:lpstr>
      <vt:lpstr>Tahoma</vt:lpstr>
      <vt:lpstr>XO Oriel</vt:lpstr>
      <vt:lpstr>Yu Gothic UI Semibold</vt:lpstr>
      <vt:lpstr>Frank Ruehl CLM</vt:lpstr>
      <vt:lpstr>Frank Ruhl Hofshi</vt:lpstr>
      <vt:lpstr>Gentium Basic</vt:lpstr>
      <vt:lpstr>4_Оформление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Fedotova_K</dc:creator>
  <cp:lastModifiedBy>Tishina_M</cp:lastModifiedBy>
  <cp:revision>225</cp:revision>
  <dcterms:created xsi:type="dcterms:W3CDTF">2020-11-11T06:55:55Z</dcterms:created>
  <dcterms:modified xsi:type="dcterms:W3CDTF">2024-04-19T12:07:23Z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70535E3D7E0C4B9893317C9486B013A2_12</vt:lpwstr>
  </property>
  <property fmtid="{D5CDD505-2E9C-101B-9397-08002B2CF9AE}" pid="3" name="KSOProductBuildVer">
    <vt:lpwstr>1049-12.2.0.16731</vt:lpwstr>
  </property>
</Properties>
</file>